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94" r:id="rId4"/>
    <p:sldId id="295" r:id="rId5"/>
    <p:sldId id="296"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86" r:id="rId20"/>
    <p:sldId id="274" r:id="rId21"/>
    <p:sldId id="285" r:id="rId22"/>
    <p:sldId id="275" r:id="rId23"/>
    <p:sldId id="284" r:id="rId24"/>
    <p:sldId id="290" r:id="rId25"/>
    <p:sldId id="288" r:id="rId26"/>
    <p:sldId id="289" r:id="rId27"/>
    <p:sldId id="291" r:id="rId28"/>
    <p:sldId id="297" r:id="rId29"/>
    <p:sldId id="293" r:id="rId30"/>
    <p:sldId id="279" r:id="rId31"/>
    <p:sldId id="283" r:id="rId32"/>
    <p:sldId id="277" r:id="rId33"/>
    <p:sldId id="278" r:id="rId34"/>
    <p:sldId id="280" r:id="rId35"/>
    <p:sldId id="282" r:id="rId36"/>
    <p:sldId id="287" r:id="rId37"/>
    <p:sldId id="28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dy, Dustin (Fed)" initials="MD(" lastIdx="3" clrIdx="0">
    <p:extLst>
      <p:ext uri="{19B8F6BF-5375-455C-9EA6-DF929625EA0E}">
        <p15:presenceInfo xmlns:p15="http://schemas.microsoft.com/office/powerpoint/2012/main" userId="S-1-5-21-1908027396-2059629336-315576832-47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E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013" autoAdjust="0"/>
  </p:normalViewPr>
  <p:slideViewPr>
    <p:cSldViewPr snapToGrid="0">
      <p:cViewPr varScale="1">
        <p:scale>
          <a:sx n="87" d="100"/>
          <a:sy n="87" d="100"/>
        </p:scale>
        <p:origin x="12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DC2CC-7797-4F28-8EF4-9C42C65506CB}" type="datetimeFigureOut">
              <a:rPr lang="en-US" smtClean="0"/>
              <a:t>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59114-1628-4746-B688-74BB56D13E3D}" type="slidenum">
              <a:rPr lang="en-US" smtClean="0"/>
              <a:t>‹#›</a:t>
            </a:fld>
            <a:endParaRPr lang="en-US"/>
          </a:p>
        </p:txBody>
      </p:sp>
    </p:spTree>
    <p:extLst>
      <p:ext uri="{BB962C8B-B14F-4D97-AF65-F5344CB8AC3E}">
        <p14:creationId xmlns:p14="http://schemas.microsoft.com/office/powerpoint/2010/main" val="38229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Rumble – from stomachs</a:t>
            </a:r>
          </a:p>
          <a:p>
            <a:r>
              <a:rPr lang="en-US" dirty="0"/>
              <a:t>Thank </a:t>
            </a:r>
            <a:r>
              <a:rPr lang="en-US" dirty="0" err="1"/>
              <a:t>PQCrypto</a:t>
            </a:r>
            <a:r>
              <a:rPr lang="en-US" dirty="0"/>
              <a:t> for the time and everything (co-locating)!</a:t>
            </a:r>
          </a:p>
          <a:p>
            <a:r>
              <a:rPr lang="en-US" b="1" dirty="0"/>
              <a:t>Time for Q’s at end…</a:t>
            </a:r>
          </a:p>
          <a:p>
            <a:r>
              <a:rPr lang="en-US" dirty="0"/>
              <a:t>1. Intro/Background</a:t>
            </a:r>
          </a:p>
          <a:p>
            <a:r>
              <a:rPr lang="en-US" dirty="0"/>
              <a:t>2. NIST PQC standardization project</a:t>
            </a:r>
          </a:p>
          <a:p>
            <a:r>
              <a:rPr lang="en-US" dirty="0"/>
              <a:t>3. Submissions</a:t>
            </a:r>
          </a:p>
          <a:p>
            <a:r>
              <a:rPr lang="en-US" dirty="0"/>
              <a:t>4. What’s next</a:t>
            </a:r>
          </a:p>
        </p:txBody>
      </p:sp>
      <p:sp>
        <p:nvSpPr>
          <p:cNvPr id="4" name="Slide Number Placeholder 3"/>
          <p:cNvSpPr>
            <a:spLocks noGrp="1"/>
          </p:cNvSpPr>
          <p:nvPr>
            <p:ph type="sldNum" sz="quarter" idx="10"/>
          </p:nvPr>
        </p:nvSpPr>
        <p:spPr/>
        <p:txBody>
          <a:bodyPr/>
          <a:lstStyle/>
          <a:p>
            <a:fld id="{25A59114-1628-4746-B688-74BB56D13E3D}" type="slidenum">
              <a:rPr lang="en-US" smtClean="0"/>
              <a:t>1</a:t>
            </a:fld>
            <a:endParaRPr lang="en-US"/>
          </a:p>
        </p:txBody>
      </p:sp>
    </p:spTree>
    <p:extLst>
      <p:ext uri="{BB962C8B-B14F-4D97-AF65-F5344CB8AC3E}">
        <p14:creationId xmlns:p14="http://schemas.microsoft.com/office/powerpoint/2010/main" val="311373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I’m not a lawyer</a:t>
            </a:r>
          </a:p>
        </p:txBody>
      </p:sp>
      <p:sp>
        <p:nvSpPr>
          <p:cNvPr id="4" name="Slide Number Placeholder 3"/>
          <p:cNvSpPr>
            <a:spLocks noGrp="1"/>
          </p:cNvSpPr>
          <p:nvPr>
            <p:ph type="sldNum" sz="quarter" idx="10"/>
          </p:nvPr>
        </p:nvSpPr>
        <p:spPr/>
        <p:txBody>
          <a:bodyPr/>
          <a:lstStyle/>
          <a:p>
            <a:fld id="{25A59114-1628-4746-B688-74BB56D13E3D}" type="slidenum">
              <a:rPr lang="en-US" smtClean="0"/>
              <a:t>19</a:t>
            </a:fld>
            <a:endParaRPr lang="en-US"/>
          </a:p>
        </p:txBody>
      </p:sp>
    </p:spTree>
    <p:extLst>
      <p:ext uri="{BB962C8B-B14F-4D97-AF65-F5344CB8AC3E}">
        <p14:creationId xmlns:p14="http://schemas.microsoft.com/office/powerpoint/2010/main" val="229918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submitted on the last day.  </a:t>
            </a:r>
          </a:p>
          <a:p>
            <a:r>
              <a:rPr lang="en-US" dirty="0"/>
              <a:t>Big thank you to submitters.</a:t>
            </a:r>
          </a:p>
        </p:txBody>
      </p:sp>
      <p:sp>
        <p:nvSpPr>
          <p:cNvPr id="4" name="Slide Number Placeholder 3"/>
          <p:cNvSpPr>
            <a:spLocks noGrp="1"/>
          </p:cNvSpPr>
          <p:nvPr>
            <p:ph type="sldNum" sz="quarter" idx="10"/>
          </p:nvPr>
        </p:nvSpPr>
        <p:spPr/>
        <p:txBody>
          <a:bodyPr/>
          <a:lstStyle/>
          <a:p>
            <a:fld id="{25A59114-1628-4746-B688-74BB56D13E3D}" type="slidenum">
              <a:rPr lang="en-US" smtClean="0"/>
              <a:t>20</a:t>
            </a:fld>
            <a:endParaRPr lang="en-US"/>
          </a:p>
        </p:txBody>
      </p:sp>
    </p:spTree>
    <p:extLst>
      <p:ext uri="{BB962C8B-B14F-4D97-AF65-F5344CB8AC3E}">
        <p14:creationId xmlns:p14="http://schemas.microsoft.com/office/powerpoint/2010/main" val="93333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Gaborit is the dude with 8!  </a:t>
            </a:r>
          </a:p>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21</a:t>
            </a:fld>
            <a:endParaRPr lang="en-US"/>
          </a:p>
        </p:txBody>
      </p:sp>
    </p:spTree>
    <p:extLst>
      <p:ext uri="{BB962C8B-B14F-4D97-AF65-F5344CB8AC3E}">
        <p14:creationId xmlns:p14="http://schemas.microsoft.com/office/powerpoint/2010/main" val="137791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59114-1628-4746-B688-74BB56D13E3D}" type="slidenum">
              <a:rPr lang="en-US" smtClean="0"/>
              <a:t>22</a:t>
            </a:fld>
            <a:endParaRPr lang="en-US"/>
          </a:p>
        </p:txBody>
      </p:sp>
    </p:spTree>
    <p:extLst>
      <p:ext uri="{BB962C8B-B14F-4D97-AF65-F5344CB8AC3E}">
        <p14:creationId xmlns:p14="http://schemas.microsoft.com/office/powerpoint/2010/main" val="309206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23</a:t>
            </a:fld>
            <a:endParaRPr lang="en-US"/>
          </a:p>
        </p:txBody>
      </p:sp>
    </p:spTree>
    <p:extLst>
      <p:ext uri="{BB962C8B-B14F-4D97-AF65-F5344CB8AC3E}">
        <p14:creationId xmlns:p14="http://schemas.microsoft.com/office/powerpoint/2010/main" val="337909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pay attention to individual schemes – just broad patterns</a:t>
            </a:r>
          </a:p>
        </p:txBody>
      </p:sp>
      <p:sp>
        <p:nvSpPr>
          <p:cNvPr id="4" name="Slide Number Placeholder 3"/>
          <p:cNvSpPr>
            <a:spLocks noGrp="1"/>
          </p:cNvSpPr>
          <p:nvPr>
            <p:ph type="sldNum" sz="quarter" idx="10"/>
          </p:nvPr>
        </p:nvSpPr>
        <p:spPr/>
        <p:txBody>
          <a:bodyPr/>
          <a:lstStyle/>
          <a:p>
            <a:fld id="{25A59114-1628-4746-B688-74BB56D13E3D}" type="slidenum">
              <a:rPr lang="en-US" smtClean="0"/>
              <a:t>24</a:t>
            </a:fld>
            <a:endParaRPr lang="en-US"/>
          </a:p>
        </p:txBody>
      </p:sp>
    </p:spTree>
    <p:extLst>
      <p:ext uri="{BB962C8B-B14F-4D97-AF65-F5344CB8AC3E}">
        <p14:creationId xmlns:p14="http://schemas.microsoft.com/office/powerpoint/2010/main" val="46028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 on the forum</a:t>
            </a:r>
          </a:p>
        </p:txBody>
      </p:sp>
      <p:sp>
        <p:nvSpPr>
          <p:cNvPr id="4" name="Slide Number Placeholder 3"/>
          <p:cNvSpPr>
            <a:spLocks noGrp="1"/>
          </p:cNvSpPr>
          <p:nvPr>
            <p:ph type="sldNum" sz="quarter" idx="10"/>
          </p:nvPr>
        </p:nvSpPr>
        <p:spPr/>
        <p:txBody>
          <a:bodyPr/>
          <a:lstStyle/>
          <a:p>
            <a:fld id="{25A59114-1628-4746-B688-74BB56D13E3D}" type="slidenum">
              <a:rPr lang="en-US" smtClean="0"/>
              <a:t>30</a:t>
            </a:fld>
            <a:endParaRPr lang="en-US"/>
          </a:p>
        </p:txBody>
      </p:sp>
    </p:spTree>
    <p:extLst>
      <p:ext uri="{BB962C8B-B14F-4D97-AF65-F5344CB8AC3E}">
        <p14:creationId xmlns:p14="http://schemas.microsoft.com/office/powerpoint/2010/main" val="402490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minor typo or bug fixes to complete breaks.</a:t>
            </a:r>
          </a:p>
          <a:p>
            <a:r>
              <a:rPr lang="en-US" dirty="0"/>
              <a:t>185 comments gives ~4.5 comment/submission average</a:t>
            </a:r>
          </a:p>
          <a:p>
            <a:r>
              <a:rPr lang="en-US" dirty="0"/>
              <a:t>(don’t read too much into # of comments per algorithm)</a:t>
            </a:r>
          </a:p>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31</a:t>
            </a:fld>
            <a:endParaRPr lang="en-US"/>
          </a:p>
        </p:txBody>
      </p:sp>
    </p:spTree>
    <p:extLst>
      <p:ext uri="{BB962C8B-B14F-4D97-AF65-F5344CB8AC3E}">
        <p14:creationId xmlns:p14="http://schemas.microsoft.com/office/powerpoint/2010/main" val="217300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really thank you for this!!!</a:t>
            </a:r>
          </a:p>
        </p:txBody>
      </p:sp>
      <p:sp>
        <p:nvSpPr>
          <p:cNvPr id="4" name="Slide Number Placeholder 3"/>
          <p:cNvSpPr>
            <a:spLocks noGrp="1"/>
          </p:cNvSpPr>
          <p:nvPr>
            <p:ph type="sldNum" sz="quarter" idx="10"/>
          </p:nvPr>
        </p:nvSpPr>
        <p:spPr/>
        <p:txBody>
          <a:bodyPr/>
          <a:lstStyle/>
          <a:p>
            <a:fld id="{25A59114-1628-4746-B688-74BB56D13E3D}" type="slidenum">
              <a:rPr lang="en-US" smtClean="0"/>
              <a:t>35</a:t>
            </a:fld>
            <a:endParaRPr lang="en-US"/>
          </a:p>
        </p:txBody>
      </p:sp>
    </p:spTree>
    <p:extLst>
      <p:ext uri="{BB962C8B-B14F-4D97-AF65-F5344CB8AC3E}">
        <p14:creationId xmlns:p14="http://schemas.microsoft.com/office/powerpoint/2010/main" val="134015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instance, would they like us to specify one or two plausible models of quantum computers, e.g., qubits in a 2-D or 3-D lattice, with nearest-neighbor </a:t>
            </a:r>
            <a:r>
              <a:rPr lang="en-US" sz="1200" kern="1200" dirty="0" err="1">
                <a:solidFill>
                  <a:schemeClr val="tx1"/>
                </a:solidFill>
                <a:effectLst/>
                <a:latin typeface="+mn-lt"/>
                <a:ea typeface="+mn-ea"/>
                <a:cs typeface="+mn-cs"/>
              </a:rPr>
              <a:t>Clifford+T</a:t>
            </a:r>
            <a:r>
              <a:rPr lang="en-US" sz="1200" kern="1200" dirty="0">
                <a:solidFill>
                  <a:schemeClr val="tx1"/>
                </a:solidFill>
                <a:effectLst/>
                <a:latin typeface="+mn-lt"/>
                <a:ea typeface="+mn-ea"/>
                <a:cs typeface="+mn-cs"/>
              </a:rPr>
              <a:t> gates?) Specifying a model will lead to fights about whether the model is reasonable. But such a model could make it easier for different people to compare their estimates of quantum security.</a:t>
            </a:r>
          </a:p>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36</a:t>
            </a:fld>
            <a:endParaRPr lang="en-US"/>
          </a:p>
        </p:txBody>
      </p:sp>
    </p:spTree>
    <p:extLst>
      <p:ext uri="{BB962C8B-B14F-4D97-AF65-F5344CB8AC3E}">
        <p14:creationId xmlns:p14="http://schemas.microsoft.com/office/powerpoint/2010/main" val="191966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2</a:t>
            </a:fld>
            <a:endParaRPr lang="en-US"/>
          </a:p>
        </p:txBody>
      </p:sp>
    </p:spTree>
    <p:extLst>
      <p:ext uri="{BB962C8B-B14F-4D97-AF65-F5344CB8AC3E}">
        <p14:creationId xmlns:p14="http://schemas.microsoft.com/office/powerpoint/2010/main" val="390305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researchers in crypto, quantum information, quantum algorithms</a:t>
            </a:r>
          </a:p>
          <a:p>
            <a:r>
              <a:rPr lang="en-US" dirty="0"/>
              <a:t>Bi-weekly seminars.  Publish results, attend workshops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Raise awareness for government agencies of coming transition</a:t>
            </a:r>
          </a:p>
          <a:p>
            <a:r>
              <a:rPr lang="en-US" sz="1200" dirty="0"/>
              <a:t>To monitor progress in quantum computers and quantum algorithms.</a:t>
            </a:r>
          </a:p>
          <a:p>
            <a:r>
              <a:rPr lang="en-US" sz="1200" dirty="0"/>
              <a:t>To find and standardize quantum-resistant alternatives for PKE, key-agreement, and digital signatures.</a:t>
            </a:r>
          </a:p>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6</a:t>
            </a:fld>
            <a:endParaRPr lang="en-US"/>
          </a:p>
        </p:txBody>
      </p:sp>
    </p:spTree>
    <p:extLst>
      <p:ext uri="{BB962C8B-B14F-4D97-AF65-F5344CB8AC3E}">
        <p14:creationId xmlns:p14="http://schemas.microsoft.com/office/powerpoint/2010/main" val="418346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other things at NIST, question of when/if to standardize</a:t>
            </a:r>
          </a:p>
          <a:p>
            <a:r>
              <a:rPr lang="en-US" dirty="0"/>
              <a:t>Similar estimate from Simon Benjamin (Oxford) at ETSI workshop: 15-25 at current spending, but 6-12</a:t>
            </a:r>
            <a:r>
              <a:rPr lang="en-US" baseline="0" dirty="0"/>
              <a:t> years if Manhattan level spending</a:t>
            </a:r>
            <a:endParaRPr lang="en-US" dirty="0"/>
          </a:p>
          <a:p>
            <a:r>
              <a:rPr lang="en-US" dirty="0"/>
              <a:t>Brian</a:t>
            </a:r>
            <a:r>
              <a:rPr lang="en-US" baseline="0" dirty="0"/>
              <a:t> LaMacchia has said his company is working with a timetable of around 15 years</a:t>
            </a:r>
          </a:p>
          <a:p>
            <a:r>
              <a:rPr lang="en-US" baseline="0" dirty="0"/>
              <a:t>DJB has private bet ($2048) on twitter that RSA-2048 will be broken by 2033 (16 years)</a:t>
            </a:r>
          </a:p>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7</a:t>
            </a:fld>
            <a:endParaRPr lang="en-US"/>
          </a:p>
        </p:txBody>
      </p:sp>
    </p:spTree>
    <p:extLst>
      <p:ext uri="{BB962C8B-B14F-4D97-AF65-F5344CB8AC3E}">
        <p14:creationId xmlns:p14="http://schemas.microsoft.com/office/powerpoint/2010/main" val="187423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Certainly lot of interest – 300 people registered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[Lily] if we can make quantum resistant crypto standards, we are all winners. </a:t>
            </a:r>
          </a:p>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8</a:t>
            </a:fld>
            <a:endParaRPr lang="en-US"/>
          </a:p>
        </p:txBody>
      </p:sp>
    </p:spTree>
    <p:extLst>
      <p:ext uri="{BB962C8B-B14F-4D97-AF65-F5344CB8AC3E}">
        <p14:creationId xmlns:p14="http://schemas.microsoft.com/office/powerpoint/2010/main" val="224369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Existential Unforgeability under a. Chosen Message Attack</a:t>
            </a:r>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14</a:t>
            </a:fld>
            <a:endParaRPr lang="en-US"/>
          </a:p>
        </p:txBody>
      </p:sp>
    </p:spTree>
    <p:extLst>
      <p:ext uri="{BB962C8B-B14F-4D97-AF65-F5344CB8AC3E}">
        <p14:creationId xmlns:p14="http://schemas.microsoft.com/office/powerpoint/2010/main" val="213411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238" lvl="1">
              <a:spcBef>
                <a:spcPts val="1799"/>
              </a:spcBef>
            </a:pPr>
            <a:r>
              <a:rPr lang="en-US" sz="2400" dirty="0"/>
              <a:t>Currently, NIST crypto standards specify parameters for classical security levels at 112, 128, 192, 256 bits</a:t>
            </a:r>
          </a:p>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15</a:t>
            </a:fld>
            <a:endParaRPr lang="en-US"/>
          </a:p>
        </p:txBody>
      </p:sp>
    </p:spTree>
    <p:extLst>
      <p:ext uri="{BB962C8B-B14F-4D97-AF65-F5344CB8AC3E}">
        <p14:creationId xmlns:p14="http://schemas.microsoft.com/office/powerpoint/2010/main" val="236428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understood to be preliminary estimates</a:t>
            </a:r>
          </a:p>
          <a:p>
            <a:endParaRPr lang="en-US" dirty="0"/>
          </a:p>
        </p:txBody>
      </p:sp>
      <p:sp>
        <p:nvSpPr>
          <p:cNvPr id="4" name="Slide Number Placeholder 3"/>
          <p:cNvSpPr>
            <a:spLocks noGrp="1"/>
          </p:cNvSpPr>
          <p:nvPr>
            <p:ph type="sldNum" sz="quarter" idx="10"/>
          </p:nvPr>
        </p:nvSpPr>
        <p:spPr/>
        <p:txBody>
          <a:bodyPr/>
          <a:lstStyle/>
          <a:p>
            <a:fld id="{25A59114-1628-4746-B688-74BB56D13E3D}" type="slidenum">
              <a:rPr lang="en-US" smtClean="0"/>
              <a:t>16</a:t>
            </a:fld>
            <a:endParaRPr lang="en-US"/>
          </a:p>
        </p:txBody>
      </p:sp>
    </p:spTree>
    <p:extLst>
      <p:ext uri="{BB962C8B-B14F-4D97-AF65-F5344CB8AC3E}">
        <p14:creationId xmlns:p14="http://schemas.microsoft.com/office/powerpoint/2010/main" val="271904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Quantum security is just one of the challenges. We need to handle</a:t>
            </a:r>
            <a:r>
              <a:rPr lang="en-US" baseline="0" dirty="0"/>
              <a:t> many situations which are new to us. Here are just a few examples. The first is decryption failure. Some encryption algorithms, even you choose everything right, can have failed decryption. It may require a higher level protocol to handle how many decryption failures are allowed before halt. Some hash based signature needs to manage state. Each private key can only use once. The chosen ciphertext model does not apply to one-time key for key establishment. As we work hard on Random number generator for uniformly at random key generation, for some of the post-quantum schemes, we will be Gaussian simulation to generate one time random value. </a:t>
            </a:r>
            <a:endParaRPr lang="en-US" dirty="0"/>
          </a:p>
          <a:p>
            <a:endParaRPr lang="en-US" dirty="0"/>
          </a:p>
          <a:p>
            <a:r>
              <a:rPr lang="en-US" dirty="0"/>
              <a:t>https://ws680.nist.gov/publication/get_pdf.cfm?pub_id=923190</a:t>
            </a:r>
          </a:p>
        </p:txBody>
      </p:sp>
      <p:sp>
        <p:nvSpPr>
          <p:cNvPr id="4" name="Slide Number Placeholder 3"/>
          <p:cNvSpPr>
            <a:spLocks noGrp="1"/>
          </p:cNvSpPr>
          <p:nvPr>
            <p:ph type="sldNum" sz="quarter" idx="10"/>
          </p:nvPr>
        </p:nvSpPr>
        <p:spPr/>
        <p:txBody>
          <a:bodyPr/>
          <a:lstStyle/>
          <a:p>
            <a:fld id="{25A59114-1628-4746-B688-74BB56D13E3D}" type="slidenum">
              <a:rPr lang="en-US" smtClean="0"/>
              <a:t>18</a:t>
            </a:fld>
            <a:endParaRPr lang="en-US"/>
          </a:p>
        </p:txBody>
      </p:sp>
    </p:spTree>
    <p:extLst>
      <p:ext uri="{BB962C8B-B14F-4D97-AF65-F5344CB8AC3E}">
        <p14:creationId xmlns:p14="http://schemas.microsoft.com/office/powerpoint/2010/main" val="32050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3B4F-3349-4148-B213-CBBE04C1C6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2D03D-ECFE-4FF3-909E-8DD59D2E6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E280FB-E6F3-4FB8-86F2-B9A118984BC4}"/>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5" name="Footer Placeholder 4">
            <a:extLst>
              <a:ext uri="{FF2B5EF4-FFF2-40B4-BE49-F238E27FC236}">
                <a16:creationId xmlns:a16="http://schemas.microsoft.com/office/drawing/2014/main" id="{BC85549A-EF3B-486E-8657-E3A2EFD27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E96C8-5E5A-4FF2-8787-095F2E19379B}"/>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93317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32F5-472E-4FAC-8799-21694AD37F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1099D5-24FB-4EB2-8A31-7A05E47B48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A342D-3E68-45D8-8917-047DBBEAA87C}"/>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5" name="Footer Placeholder 4">
            <a:extLst>
              <a:ext uri="{FF2B5EF4-FFF2-40B4-BE49-F238E27FC236}">
                <a16:creationId xmlns:a16="http://schemas.microsoft.com/office/drawing/2014/main" id="{3C0269AE-EA55-461B-9B2A-CAA25C55E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61B6E-19D4-4614-84EA-E4C3A44DF87C}"/>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39036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B1C25E-783B-4004-96F2-F7F50A0714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BFD284-04A8-46E6-8CD1-0BB4831BCD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C9A2B-7608-4BAC-81E1-2AC198D10A3A}"/>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5" name="Footer Placeholder 4">
            <a:extLst>
              <a:ext uri="{FF2B5EF4-FFF2-40B4-BE49-F238E27FC236}">
                <a16:creationId xmlns:a16="http://schemas.microsoft.com/office/drawing/2014/main" id="{901AB0A5-AE7E-4308-91AC-F7AAB61D2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299EB-9BCB-49AF-B2C3-D1A89BE2C896}"/>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307293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3725-732C-4F7D-9C6F-07885A344177}"/>
              </a:ext>
            </a:extLst>
          </p:cNvPr>
          <p:cNvSpPr>
            <a:spLocks noGrp="1"/>
          </p:cNvSpPr>
          <p:nvPr>
            <p:ph type="title"/>
          </p:nvPr>
        </p:nvSpPr>
        <p:spPr/>
        <p:txBody>
          <a:bodyPr/>
          <a:lstStyle>
            <a:lvl1pPr>
              <a:defRPr>
                <a:latin typeface="Batang" panose="02030600000101010101" pitchFamily="18" charset="-127"/>
                <a:ea typeface="Batang" panose="02030600000101010101" pitchFamily="18" charset="-127"/>
              </a:defRPr>
            </a:lvl1pPr>
          </a:lstStyle>
          <a:p>
            <a:r>
              <a:rPr lang="en-US" dirty="0"/>
              <a:t>Click to edit Master title style</a:t>
            </a:r>
          </a:p>
        </p:txBody>
      </p:sp>
      <p:sp>
        <p:nvSpPr>
          <p:cNvPr id="3" name="Content Placeholder 2">
            <a:extLst>
              <a:ext uri="{FF2B5EF4-FFF2-40B4-BE49-F238E27FC236}">
                <a16:creationId xmlns:a16="http://schemas.microsoft.com/office/drawing/2014/main" id="{5D89D8A8-66AD-4D9A-8390-2082D89BFA5B}"/>
              </a:ext>
            </a:extLst>
          </p:cNvPr>
          <p:cNvSpPr>
            <a:spLocks noGrp="1"/>
          </p:cNvSpPr>
          <p:nvPr>
            <p:ph idx="1"/>
          </p:nvPr>
        </p:nvSpPr>
        <p:spPr/>
        <p:txBody>
          <a:bodyPr/>
          <a:lstStyle>
            <a:lvl1pPr>
              <a:defRPr>
                <a:latin typeface="Century Gothic" panose="020B0502020202020204" pitchFamily="34" charset="0"/>
                <a:ea typeface="Batang" panose="02030600000101010101" pitchFamily="18" charset="-127"/>
              </a:defRPr>
            </a:lvl1pPr>
            <a:lvl2pPr>
              <a:defRPr>
                <a:latin typeface="Century Gothic" panose="020B0502020202020204" pitchFamily="34" charset="0"/>
                <a:ea typeface="Batang" panose="02030600000101010101" pitchFamily="18" charset="-127"/>
              </a:defRPr>
            </a:lvl2pPr>
            <a:lvl3pPr>
              <a:defRPr>
                <a:latin typeface="Century Gothic" panose="020B0502020202020204" pitchFamily="34" charset="0"/>
                <a:ea typeface="Batang" panose="02030600000101010101" pitchFamily="18" charset="-127"/>
              </a:defRPr>
            </a:lvl3pPr>
            <a:lvl4pPr>
              <a:defRPr>
                <a:latin typeface="Century Gothic" panose="020B0502020202020204" pitchFamily="34" charset="0"/>
                <a:ea typeface="Batang" panose="02030600000101010101" pitchFamily="18" charset="-127"/>
              </a:defRPr>
            </a:lvl4pPr>
            <a:lvl5pPr>
              <a:defRPr>
                <a:latin typeface="Century Gothic" panose="020B0502020202020204" pitchFamily="34" charset="0"/>
                <a:ea typeface="Batang" panose="02030600000101010101" pitchFamily="18" charset="-12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300CB83-6475-4F51-8785-46C12EB8FE28}"/>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5" name="Footer Placeholder 4">
            <a:extLst>
              <a:ext uri="{FF2B5EF4-FFF2-40B4-BE49-F238E27FC236}">
                <a16:creationId xmlns:a16="http://schemas.microsoft.com/office/drawing/2014/main" id="{D56F517A-FDED-4EE8-B9A4-43E844416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D97E5-1CB7-4161-B46E-6351A9568955}"/>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56047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030C-40A0-491D-8578-CB44B7D97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ACFB7C-9486-416B-9063-450AD711B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E49C4D-69D8-47A8-AAD4-AA27FE9F2865}"/>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5" name="Footer Placeholder 4">
            <a:extLst>
              <a:ext uri="{FF2B5EF4-FFF2-40B4-BE49-F238E27FC236}">
                <a16:creationId xmlns:a16="http://schemas.microsoft.com/office/drawing/2014/main" id="{5A490632-6A1A-4BED-BB21-22AB9F2D8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C3BAB-BFAF-410F-804E-D7D0E0356E37}"/>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292755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521B-8409-4470-AD91-60E89B766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AD9BC-8EF9-481A-876E-42C1489304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09893A-71D0-4FC9-8AA4-872D278E56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26F6D-A10D-4F13-8C32-0EFDB1E89144}"/>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6" name="Footer Placeholder 5">
            <a:extLst>
              <a:ext uri="{FF2B5EF4-FFF2-40B4-BE49-F238E27FC236}">
                <a16:creationId xmlns:a16="http://schemas.microsoft.com/office/drawing/2014/main" id="{D7F89DA5-ADA0-4227-BFC2-C505EFBAE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D2D30-81DB-411C-A384-16E496A9D4FF}"/>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39997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5CCE-079E-4163-9BD2-B130D268E8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79251E-591C-4480-B618-14252BF40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F15CC9-8436-4801-9AC0-B54EE94989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01E314-3F94-4BDE-BFCF-C24A7700C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F7490C-6669-43A7-860A-BE9554DE6A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F083CD-5360-4034-8A06-B991889B4F0A}"/>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8" name="Footer Placeholder 7">
            <a:extLst>
              <a:ext uri="{FF2B5EF4-FFF2-40B4-BE49-F238E27FC236}">
                <a16:creationId xmlns:a16="http://schemas.microsoft.com/office/drawing/2014/main" id="{E1DA516B-25BC-49DE-8D3D-DC12C8467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1EA97-CF6B-4156-B7A8-89D97BC84B06}"/>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84037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A7DC-0218-48C5-B1DE-330B89583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E3205D-5E40-43F6-8BAF-C60355ABDE77}"/>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4" name="Footer Placeholder 3">
            <a:extLst>
              <a:ext uri="{FF2B5EF4-FFF2-40B4-BE49-F238E27FC236}">
                <a16:creationId xmlns:a16="http://schemas.microsoft.com/office/drawing/2014/main" id="{743F47AE-46C8-490A-B777-BFAFC0E16A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B18424-3404-4367-889F-53D0EDF3C38D}"/>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239649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87A22-19DF-4007-9E4C-8686902D443C}"/>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3" name="Footer Placeholder 2">
            <a:extLst>
              <a:ext uri="{FF2B5EF4-FFF2-40B4-BE49-F238E27FC236}">
                <a16:creationId xmlns:a16="http://schemas.microsoft.com/office/drawing/2014/main" id="{085BEE00-7A08-4289-95EF-8AFBBF506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CB79E-F815-49B6-A93A-1EFD01EC1502}"/>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332579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00-6574-4E00-9D6B-A2AD34F3A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A88C53-CAED-4E03-9B0B-85EF8C9CB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817C7-4F85-4A20-8336-027480AC8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A48C6E-A418-47D5-986C-7632B4B19989}"/>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6" name="Footer Placeholder 5">
            <a:extLst>
              <a:ext uri="{FF2B5EF4-FFF2-40B4-BE49-F238E27FC236}">
                <a16:creationId xmlns:a16="http://schemas.microsoft.com/office/drawing/2014/main" id="{662830F4-629A-49F9-83E9-F062B22B3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A078C-E781-4785-A03E-B7BC74497A15}"/>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314365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E985-17D3-46AF-8A81-2F79C0F77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526F05-68FE-4939-8DB2-03BE9EDD4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BD7F48-290B-4707-B4CF-57D978DB8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050C5C-0C71-4F2F-9E61-A1F23AD068E4}"/>
              </a:ext>
            </a:extLst>
          </p:cNvPr>
          <p:cNvSpPr>
            <a:spLocks noGrp="1"/>
          </p:cNvSpPr>
          <p:nvPr>
            <p:ph type="dt" sz="half" idx="10"/>
          </p:nvPr>
        </p:nvSpPr>
        <p:spPr/>
        <p:txBody>
          <a:bodyPr/>
          <a:lstStyle/>
          <a:p>
            <a:fld id="{F113DE9B-0BCF-46AF-B256-3E74457EF0E1}" type="datetimeFigureOut">
              <a:rPr lang="en-US" smtClean="0"/>
              <a:t>2/1/19</a:t>
            </a:fld>
            <a:endParaRPr lang="en-US"/>
          </a:p>
        </p:txBody>
      </p:sp>
      <p:sp>
        <p:nvSpPr>
          <p:cNvPr id="6" name="Footer Placeholder 5">
            <a:extLst>
              <a:ext uri="{FF2B5EF4-FFF2-40B4-BE49-F238E27FC236}">
                <a16:creationId xmlns:a16="http://schemas.microsoft.com/office/drawing/2014/main" id="{52321572-8158-4598-AEA7-27605BD9D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4CD61-3271-48E4-89DF-034657282073}"/>
              </a:ext>
            </a:extLst>
          </p:cNvPr>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34597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0B56B-E70D-473E-B8AA-6E5EA037F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551492-981D-453C-8CE0-AADA1A0745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30D60-462A-4FF2-8E77-81EE5731C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3DE9B-0BCF-46AF-B256-3E74457EF0E1}" type="datetimeFigureOut">
              <a:rPr lang="en-US" smtClean="0"/>
              <a:t>2/1/19</a:t>
            </a:fld>
            <a:endParaRPr lang="en-US"/>
          </a:p>
        </p:txBody>
      </p:sp>
      <p:sp>
        <p:nvSpPr>
          <p:cNvPr id="5" name="Footer Placeholder 4">
            <a:extLst>
              <a:ext uri="{FF2B5EF4-FFF2-40B4-BE49-F238E27FC236}">
                <a16:creationId xmlns:a16="http://schemas.microsoft.com/office/drawing/2014/main" id="{82B7354B-D2EF-488D-8D78-3077438B1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91DDFA-6202-481A-BEEB-5380B8C18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A161D-FCF6-4D5B-AC3E-F03E3CE3F3C8}" type="slidenum">
              <a:rPr lang="en-US" smtClean="0"/>
              <a:t>‹#›</a:t>
            </a:fld>
            <a:endParaRPr lang="en-US"/>
          </a:p>
        </p:txBody>
      </p:sp>
    </p:spTree>
    <p:extLst>
      <p:ext uri="{BB962C8B-B14F-4D97-AF65-F5344CB8AC3E}">
        <p14:creationId xmlns:p14="http://schemas.microsoft.com/office/powerpoint/2010/main" val="337407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qc-forum@nist.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ist.gov/pqcrypto"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thecryptocrew.com/2013/03/a-list-of-questionable-publishers.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nist.gov/pqcrypt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tiff"/><Relationship Id="rId3" Type="http://schemas.openxmlformats.org/officeDocument/2006/relationships/image" Target="../media/image6.tmp"/><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7.JP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hyperlink" Target="http://ws680.nist.gov/publication/get_pdf.cfm?pub_id=90159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vlpubs.nist.gov/nistpubs/ir/2016/NIST.IR.8105.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EE01-7FDC-4A78-864C-295C171FED88}"/>
              </a:ext>
            </a:extLst>
          </p:cNvPr>
          <p:cNvSpPr>
            <a:spLocks noGrp="1"/>
          </p:cNvSpPr>
          <p:nvPr>
            <p:ph type="ctrTitle"/>
          </p:nvPr>
        </p:nvSpPr>
        <p:spPr>
          <a:xfrm>
            <a:off x="1114425" y="1255712"/>
            <a:ext cx="9982200" cy="2459037"/>
          </a:xfrm>
        </p:spPr>
        <p:txBody>
          <a:bodyPr>
            <a:normAutofit fontScale="90000"/>
          </a:bodyPr>
          <a:lstStyle/>
          <a:p>
            <a:r>
              <a:rPr lang="en-US" dirty="0">
                <a:latin typeface="Batang" panose="02030600000101010101" pitchFamily="18" charset="-127"/>
                <a:ea typeface="Batang" panose="02030600000101010101" pitchFamily="18" charset="-127"/>
              </a:rPr>
              <a:t>Let’s Get Ready to Rumble-</a:t>
            </a:r>
            <a:br>
              <a:rPr lang="en-US" dirty="0">
                <a:latin typeface="Batang" panose="02030600000101010101" pitchFamily="18" charset="-127"/>
                <a:ea typeface="Batang" panose="02030600000101010101" pitchFamily="18" charset="-127"/>
              </a:rPr>
            </a:br>
            <a:r>
              <a:rPr lang="en-US" dirty="0">
                <a:latin typeface="Batang" panose="02030600000101010101" pitchFamily="18" charset="-127"/>
                <a:ea typeface="Batang" panose="02030600000101010101" pitchFamily="18" charset="-127"/>
              </a:rPr>
              <a:t>The NIST PQC “Competition”</a:t>
            </a:r>
          </a:p>
        </p:txBody>
      </p:sp>
      <p:sp>
        <p:nvSpPr>
          <p:cNvPr id="3" name="Subtitle 2">
            <a:extLst>
              <a:ext uri="{FF2B5EF4-FFF2-40B4-BE49-F238E27FC236}">
                <a16:creationId xmlns:a16="http://schemas.microsoft.com/office/drawing/2014/main" id="{18684B7C-6E9B-4DE2-AAF5-BC895646EA60}"/>
              </a:ext>
            </a:extLst>
          </p:cNvPr>
          <p:cNvSpPr>
            <a:spLocks noGrp="1"/>
          </p:cNvSpPr>
          <p:nvPr>
            <p:ph type="subTitle" idx="1"/>
          </p:nvPr>
        </p:nvSpPr>
        <p:spPr>
          <a:xfrm>
            <a:off x="1524000" y="4973638"/>
            <a:ext cx="9144000" cy="1655762"/>
          </a:xfrm>
        </p:spPr>
        <p:txBody>
          <a:bodyPr/>
          <a:lstStyle/>
          <a:p>
            <a:r>
              <a:rPr lang="en-US" dirty="0"/>
              <a:t>Dustin Moody</a:t>
            </a:r>
          </a:p>
        </p:txBody>
      </p:sp>
      <p:pic>
        <p:nvPicPr>
          <p:cNvPr id="1026" name="Picture 2" descr="Image result for nist logo">
            <a:extLst>
              <a:ext uri="{FF2B5EF4-FFF2-40B4-BE49-F238E27FC236}">
                <a16:creationId xmlns:a16="http://schemas.microsoft.com/office/drawing/2014/main" id="{0E5ADBAA-0BF4-4F2F-BA80-295FE9843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5401964"/>
            <a:ext cx="1428750" cy="37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4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22F8-D8BC-4F95-BA33-3B2EFBBD84D6}"/>
              </a:ext>
            </a:extLst>
          </p:cNvPr>
          <p:cNvSpPr>
            <a:spLocks noGrp="1"/>
          </p:cNvSpPr>
          <p:nvPr>
            <p:ph type="title"/>
          </p:nvPr>
        </p:nvSpPr>
        <p:spPr/>
        <p:txBody>
          <a:bodyPr/>
          <a:lstStyle/>
          <a:p>
            <a:r>
              <a:rPr lang="en-US" dirty="0"/>
              <a:t>Scope </a:t>
            </a:r>
          </a:p>
        </p:txBody>
      </p:sp>
      <p:sp>
        <p:nvSpPr>
          <p:cNvPr id="3" name="Content Placeholder 2">
            <a:extLst>
              <a:ext uri="{FF2B5EF4-FFF2-40B4-BE49-F238E27FC236}">
                <a16:creationId xmlns:a16="http://schemas.microsoft.com/office/drawing/2014/main" id="{BF459B3D-527E-414F-BE71-8D21BEB0E368}"/>
              </a:ext>
            </a:extLst>
          </p:cNvPr>
          <p:cNvSpPr>
            <a:spLocks noGrp="1"/>
          </p:cNvSpPr>
          <p:nvPr>
            <p:ph idx="1"/>
          </p:nvPr>
        </p:nvSpPr>
        <p:spPr>
          <a:xfrm>
            <a:off x="838200" y="1825625"/>
            <a:ext cx="10756392" cy="4351338"/>
          </a:xfrm>
        </p:spPr>
        <p:txBody>
          <a:bodyPr>
            <a:normAutofit lnSpcReduction="10000"/>
          </a:bodyPr>
          <a:lstStyle/>
          <a:p>
            <a:r>
              <a:rPr lang="en-US" b="1" dirty="0">
                <a:solidFill>
                  <a:srgbClr val="FF0000"/>
                </a:solidFill>
              </a:rPr>
              <a:t>Signatures</a:t>
            </a:r>
            <a:r>
              <a:rPr lang="en-US" dirty="0"/>
              <a:t> </a:t>
            </a:r>
          </a:p>
          <a:p>
            <a:pPr lvl="1"/>
            <a:r>
              <a:rPr lang="en-US" dirty="0"/>
              <a:t>Public-key schemes for generating/verifying signatures (see FIPS 186-4)</a:t>
            </a:r>
          </a:p>
          <a:p>
            <a:pPr lvl="1"/>
            <a:endParaRPr lang="en-US" dirty="0"/>
          </a:p>
          <a:p>
            <a:r>
              <a:rPr lang="en-US" b="1" dirty="0">
                <a:solidFill>
                  <a:srgbClr val="FF0000"/>
                </a:solidFill>
              </a:rPr>
              <a:t>Encryption</a:t>
            </a:r>
          </a:p>
          <a:p>
            <a:pPr lvl="1"/>
            <a:r>
              <a:rPr lang="en-US" dirty="0"/>
              <a:t>Key transport from one party to another</a:t>
            </a:r>
          </a:p>
          <a:p>
            <a:pPr lvl="1"/>
            <a:r>
              <a:rPr lang="en-US" dirty="0"/>
              <a:t>Exchanging encrypted secret values between two parties to establish shared secret value (see SP 800-56B)</a:t>
            </a:r>
          </a:p>
          <a:p>
            <a:pPr lvl="1"/>
            <a:endParaRPr lang="en-US" dirty="0"/>
          </a:p>
          <a:p>
            <a:r>
              <a:rPr lang="en-US" b="1" dirty="0">
                <a:solidFill>
                  <a:srgbClr val="FF0000"/>
                </a:solidFill>
              </a:rPr>
              <a:t>Key-establishment (KEMs)</a:t>
            </a:r>
          </a:p>
          <a:p>
            <a:pPr lvl="1"/>
            <a:r>
              <a:rPr lang="en-US" dirty="0"/>
              <a:t>Schemes like Diffie-Hellman key exchange (see SP 800-56A)</a:t>
            </a:r>
          </a:p>
        </p:txBody>
      </p:sp>
    </p:spTree>
    <p:extLst>
      <p:ext uri="{BB962C8B-B14F-4D97-AF65-F5344CB8AC3E}">
        <p14:creationId xmlns:p14="http://schemas.microsoft.com/office/powerpoint/2010/main" val="128154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CBBE-1E69-47EB-92AC-A4A4FE4C10EB}"/>
              </a:ext>
            </a:extLst>
          </p:cNvPr>
          <p:cNvSpPr>
            <a:spLocks noGrp="1"/>
          </p:cNvSpPr>
          <p:nvPr>
            <p:ph type="title"/>
          </p:nvPr>
        </p:nvSpPr>
        <p:spPr/>
        <p:txBody>
          <a:bodyPr/>
          <a:lstStyle/>
          <a:p>
            <a:r>
              <a:rPr lang="en-US" dirty="0"/>
              <a:t>Differences with past Competitions</a:t>
            </a:r>
          </a:p>
        </p:txBody>
      </p:sp>
      <p:sp>
        <p:nvSpPr>
          <p:cNvPr id="3" name="Content Placeholder 2">
            <a:extLst>
              <a:ext uri="{FF2B5EF4-FFF2-40B4-BE49-F238E27FC236}">
                <a16:creationId xmlns:a16="http://schemas.microsoft.com/office/drawing/2014/main" id="{3B423198-EEE9-4F51-B3E4-DEDB68E81EE4}"/>
              </a:ext>
            </a:extLst>
          </p:cNvPr>
          <p:cNvSpPr>
            <a:spLocks noGrp="1"/>
          </p:cNvSpPr>
          <p:nvPr>
            <p:ph idx="1"/>
          </p:nvPr>
        </p:nvSpPr>
        <p:spPr/>
        <p:txBody>
          <a:bodyPr>
            <a:normAutofit fontScale="85000" lnSpcReduction="20000"/>
          </a:bodyPr>
          <a:lstStyle/>
          <a:p>
            <a:r>
              <a:rPr lang="en-US" dirty="0"/>
              <a:t>Post-quantum cryptography is more complicated than AES/SHA-3</a:t>
            </a:r>
          </a:p>
          <a:p>
            <a:pPr lvl="1"/>
            <a:r>
              <a:rPr lang="en-US" dirty="0"/>
              <a:t>No silver bullet - each candidate has some disadvantage</a:t>
            </a:r>
          </a:p>
          <a:p>
            <a:pPr lvl="1"/>
            <a:r>
              <a:rPr lang="en-US" dirty="0"/>
              <a:t>Not enough research on quantum algorithms to ensure confidence for some schemes</a:t>
            </a:r>
          </a:p>
          <a:p>
            <a:pPr lvl="1"/>
            <a:endParaRPr lang="en-US" dirty="0"/>
          </a:p>
          <a:p>
            <a:r>
              <a:rPr lang="en-US" dirty="0"/>
              <a:t>We do not expect to select just one algorithm</a:t>
            </a:r>
          </a:p>
          <a:p>
            <a:pPr lvl="1"/>
            <a:r>
              <a:rPr lang="en-US" dirty="0"/>
              <a:t>Ideally, several algorithms will emerge as “good choices”</a:t>
            </a:r>
          </a:p>
          <a:p>
            <a:endParaRPr lang="en-US" dirty="0"/>
          </a:p>
          <a:p>
            <a:r>
              <a:rPr lang="en-US" dirty="0"/>
              <a:t>We will narrow our focus at some point</a:t>
            </a:r>
          </a:p>
          <a:p>
            <a:pPr lvl="1"/>
            <a:r>
              <a:rPr lang="en-US" dirty="0"/>
              <a:t>This does not mean algorithms are “out”</a:t>
            </a:r>
          </a:p>
          <a:p>
            <a:pPr lvl="1"/>
            <a:endParaRPr lang="en-US" dirty="0"/>
          </a:p>
          <a:p>
            <a:r>
              <a:rPr lang="en-US" dirty="0"/>
              <a:t>Requirements/timeline could potentially change based on developments in the field</a:t>
            </a:r>
          </a:p>
          <a:p>
            <a:endParaRPr lang="en-US" dirty="0"/>
          </a:p>
        </p:txBody>
      </p:sp>
    </p:spTree>
    <p:extLst>
      <p:ext uri="{BB962C8B-B14F-4D97-AF65-F5344CB8AC3E}">
        <p14:creationId xmlns:p14="http://schemas.microsoft.com/office/powerpoint/2010/main" val="345393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FC28-0B2A-46F6-A311-397A4AE5F64B}"/>
              </a:ext>
            </a:extLst>
          </p:cNvPr>
          <p:cNvSpPr>
            <a:spLocks noGrp="1"/>
          </p:cNvSpPr>
          <p:nvPr>
            <p:ph type="title"/>
          </p:nvPr>
        </p:nvSpPr>
        <p:spPr>
          <a:xfrm>
            <a:off x="838200" y="261258"/>
            <a:ext cx="10515600" cy="1037545"/>
          </a:xfrm>
        </p:spPr>
        <p:txBody>
          <a:bodyPr/>
          <a:lstStyle/>
          <a:p>
            <a:r>
              <a:rPr lang="en-US" dirty="0"/>
              <a:t>Complexities</a:t>
            </a:r>
          </a:p>
        </p:txBody>
      </p:sp>
      <p:sp>
        <p:nvSpPr>
          <p:cNvPr id="3" name="Content Placeholder 2">
            <a:extLst>
              <a:ext uri="{FF2B5EF4-FFF2-40B4-BE49-F238E27FC236}">
                <a16:creationId xmlns:a16="http://schemas.microsoft.com/office/drawing/2014/main" id="{7B35FFF6-04EC-4547-BBE9-971076D70F75}"/>
              </a:ext>
            </a:extLst>
          </p:cNvPr>
          <p:cNvSpPr>
            <a:spLocks noGrp="1"/>
          </p:cNvSpPr>
          <p:nvPr>
            <p:ph idx="1"/>
          </p:nvPr>
        </p:nvSpPr>
        <p:spPr>
          <a:xfrm>
            <a:off x="838200" y="1484416"/>
            <a:ext cx="10515600" cy="5130140"/>
          </a:xfrm>
        </p:spPr>
        <p:txBody>
          <a:bodyPr>
            <a:normAutofit/>
          </a:bodyPr>
          <a:lstStyle/>
          <a:p>
            <a:r>
              <a:rPr lang="en-US" dirty="0"/>
              <a:t>Much broader scope – three crypto primitives</a:t>
            </a:r>
          </a:p>
          <a:p>
            <a:r>
              <a:rPr lang="en-US" dirty="0"/>
              <a:t>Both classical and quantum attacks</a:t>
            </a:r>
          </a:p>
          <a:p>
            <a:pPr lvl="1"/>
            <a:r>
              <a:rPr lang="en-US" sz="1699" dirty="0"/>
              <a:t>Security strength assessment on specific parameter selections</a:t>
            </a:r>
          </a:p>
          <a:p>
            <a:r>
              <a:rPr lang="en-US" dirty="0"/>
              <a:t>Consider various theoretical security models and practical attacks</a:t>
            </a:r>
          </a:p>
          <a:p>
            <a:pPr lvl="1"/>
            <a:r>
              <a:rPr lang="en-US" sz="1699" dirty="0"/>
              <a:t>Provably security vs. security against instantiation or implementation related security flaws and pitfalls</a:t>
            </a:r>
          </a:p>
          <a:p>
            <a:r>
              <a:rPr lang="en-US" dirty="0"/>
              <a:t>Multiple tradeoff factors </a:t>
            </a:r>
          </a:p>
          <a:p>
            <a:pPr lvl="1"/>
            <a:r>
              <a:rPr lang="en-US" sz="1699" dirty="0"/>
              <a:t>Security, performance, key size, signature size, side-channel resistance countermeasures</a:t>
            </a:r>
          </a:p>
          <a:p>
            <a:r>
              <a:rPr lang="en-US" dirty="0"/>
              <a:t>Migrations into new and existing applications</a:t>
            </a:r>
          </a:p>
          <a:p>
            <a:pPr lvl="1"/>
            <a:r>
              <a:rPr lang="en-US" sz="1699" dirty="0"/>
              <a:t>TLS, IKE, code signing, PKI infrastructure, and much more</a:t>
            </a:r>
          </a:p>
          <a:p>
            <a:r>
              <a:rPr lang="en-US" dirty="0"/>
              <a:t>Not exactly a competition – it is and it isn’t</a:t>
            </a:r>
          </a:p>
          <a:p>
            <a:endParaRPr lang="en-US" dirty="0"/>
          </a:p>
        </p:txBody>
      </p:sp>
    </p:spTree>
    <p:extLst>
      <p:ext uri="{BB962C8B-B14F-4D97-AF65-F5344CB8AC3E}">
        <p14:creationId xmlns:p14="http://schemas.microsoft.com/office/powerpoint/2010/main" val="249505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C647-FF07-4CD4-A48D-24FEC20DEAE2}"/>
              </a:ext>
            </a:extLst>
          </p:cNvPr>
          <p:cNvSpPr>
            <a:spLocks noGrp="1"/>
          </p:cNvSpPr>
          <p:nvPr>
            <p:ph type="title"/>
          </p:nvPr>
        </p:nvSpPr>
        <p:spPr/>
        <p:txBody>
          <a:bodyPr/>
          <a:lstStyle/>
          <a:p>
            <a:r>
              <a:rPr lang="en-US" dirty="0"/>
              <a:t>The Selection Criteria</a:t>
            </a:r>
          </a:p>
        </p:txBody>
      </p:sp>
      <p:sp>
        <p:nvSpPr>
          <p:cNvPr id="3" name="Content Placeholder 2">
            <a:extLst>
              <a:ext uri="{FF2B5EF4-FFF2-40B4-BE49-F238E27FC236}">
                <a16:creationId xmlns:a16="http://schemas.microsoft.com/office/drawing/2014/main" id="{3F61BC84-BF92-4B0E-9721-6A552998CC27}"/>
              </a:ext>
            </a:extLst>
          </p:cNvPr>
          <p:cNvSpPr>
            <a:spLocks noGrp="1"/>
          </p:cNvSpPr>
          <p:nvPr>
            <p:ph idx="1"/>
          </p:nvPr>
        </p:nvSpPr>
        <p:spPr/>
        <p:txBody>
          <a:bodyPr>
            <a:normAutofit fontScale="92500" lnSpcReduction="20000"/>
          </a:bodyPr>
          <a:lstStyle/>
          <a:p>
            <a:r>
              <a:rPr lang="en-US" dirty="0">
                <a:solidFill>
                  <a:srgbClr val="FF0000"/>
                </a:solidFill>
              </a:rPr>
              <a:t>Security</a:t>
            </a:r>
            <a:r>
              <a:rPr lang="en-US" dirty="0"/>
              <a:t> - against both classical and quantum attacks</a:t>
            </a:r>
          </a:p>
          <a:p>
            <a:endParaRPr lang="en-US" dirty="0"/>
          </a:p>
          <a:p>
            <a:r>
              <a:rPr lang="en-US" dirty="0">
                <a:solidFill>
                  <a:srgbClr val="FF0000"/>
                </a:solidFill>
              </a:rPr>
              <a:t>Performance</a:t>
            </a:r>
            <a:r>
              <a:rPr lang="en-US" dirty="0"/>
              <a:t> - measured on various "classical" platforms</a:t>
            </a:r>
          </a:p>
          <a:p>
            <a:endParaRPr lang="en-US" dirty="0"/>
          </a:p>
          <a:p>
            <a:r>
              <a:rPr lang="en-US" dirty="0">
                <a:solidFill>
                  <a:srgbClr val="FF0000"/>
                </a:solidFill>
              </a:rPr>
              <a:t>Other properties</a:t>
            </a:r>
          </a:p>
          <a:p>
            <a:pPr lvl="1"/>
            <a:r>
              <a:rPr lang="en-US" dirty="0"/>
              <a:t>Drop-in replacements - Compatibility with existing protocols and networks</a:t>
            </a:r>
          </a:p>
          <a:p>
            <a:pPr lvl="1"/>
            <a:r>
              <a:rPr lang="en-US" dirty="0"/>
              <a:t>Perfect forward secrecy</a:t>
            </a:r>
          </a:p>
          <a:p>
            <a:pPr lvl="1"/>
            <a:r>
              <a:rPr lang="en-US" dirty="0"/>
              <a:t>Resistance to side-channel attacks</a:t>
            </a:r>
          </a:p>
          <a:p>
            <a:pPr lvl="1"/>
            <a:r>
              <a:rPr lang="en-US" dirty="0"/>
              <a:t>Simplicity and flexibility</a:t>
            </a:r>
          </a:p>
          <a:p>
            <a:pPr lvl="1"/>
            <a:r>
              <a:rPr lang="en-US" dirty="0"/>
              <a:t>Misuse resistance, and </a:t>
            </a:r>
          </a:p>
          <a:p>
            <a:pPr lvl="1"/>
            <a:r>
              <a:rPr lang="en-US" dirty="0"/>
              <a:t>More</a:t>
            </a:r>
          </a:p>
          <a:p>
            <a:endParaRPr lang="en-US" dirty="0"/>
          </a:p>
        </p:txBody>
      </p:sp>
    </p:spTree>
    <p:extLst>
      <p:ext uri="{BB962C8B-B14F-4D97-AF65-F5344CB8AC3E}">
        <p14:creationId xmlns:p14="http://schemas.microsoft.com/office/powerpoint/2010/main" val="380612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134F-5E70-4B68-9F80-CA2DC9A0297C}"/>
              </a:ext>
            </a:extLst>
          </p:cNvPr>
          <p:cNvSpPr>
            <a:spLocks noGrp="1"/>
          </p:cNvSpPr>
          <p:nvPr>
            <p:ph type="title"/>
          </p:nvPr>
        </p:nvSpPr>
        <p:spPr/>
        <p:txBody>
          <a:bodyPr/>
          <a:lstStyle/>
          <a:p>
            <a:r>
              <a:rPr lang="en-US" dirty="0"/>
              <a:t>Security Analysis</a:t>
            </a:r>
          </a:p>
        </p:txBody>
      </p:sp>
      <p:sp>
        <p:nvSpPr>
          <p:cNvPr id="3" name="Content Placeholder 2">
            <a:extLst>
              <a:ext uri="{FF2B5EF4-FFF2-40B4-BE49-F238E27FC236}">
                <a16:creationId xmlns:a16="http://schemas.microsoft.com/office/drawing/2014/main" id="{FFE0D083-04FF-43BC-9774-72C415CD9D20}"/>
              </a:ext>
            </a:extLst>
          </p:cNvPr>
          <p:cNvSpPr>
            <a:spLocks noGrp="1"/>
          </p:cNvSpPr>
          <p:nvPr>
            <p:ph idx="1"/>
          </p:nvPr>
        </p:nvSpPr>
        <p:spPr/>
        <p:txBody>
          <a:bodyPr>
            <a:normAutofit lnSpcReduction="10000"/>
          </a:bodyPr>
          <a:lstStyle/>
          <a:p>
            <a:r>
              <a:rPr lang="en-US" dirty="0"/>
              <a:t>Security definitions </a:t>
            </a:r>
            <a:r>
              <a:rPr lang="en-US" sz="2000" dirty="0"/>
              <a:t>(proofs recommended, but not required)</a:t>
            </a:r>
          </a:p>
          <a:p>
            <a:pPr lvl="1"/>
            <a:r>
              <a:rPr lang="en-US" dirty="0"/>
              <a:t>IND-CPA/IND-CCA2 for encryption, KEMS </a:t>
            </a:r>
          </a:p>
          <a:p>
            <a:pPr lvl="1"/>
            <a:r>
              <a:rPr lang="en-US" dirty="0"/>
              <a:t>EUF-CMA for signatures</a:t>
            </a:r>
          </a:p>
          <a:p>
            <a:pPr lvl="1"/>
            <a:r>
              <a:rPr lang="en-US" dirty="0"/>
              <a:t>Used to judge whether an attack is relevant</a:t>
            </a:r>
          </a:p>
          <a:p>
            <a:pPr lvl="1"/>
            <a:endParaRPr lang="en-US" dirty="0"/>
          </a:p>
          <a:p>
            <a:r>
              <a:rPr lang="en-US" dirty="0"/>
              <a:t>Quantum/classical algorithm complexity</a:t>
            </a:r>
          </a:p>
          <a:p>
            <a:pPr lvl="1"/>
            <a:r>
              <a:rPr lang="en-US" dirty="0"/>
              <a:t>Classical computers may have the cheapest attacks in practice</a:t>
            </a:r>
          </a:p>
          <a:p>
            <a:pPr lvl="1"/>
            <a:r>
              <a:rPr lang="en-US" dirty="0"/>
              <a:t>Stability of best known attack complexity</a:t>
            </a:r>
          </a:p>
          <a:p>
            <a:pPr lvl="1"/>
            <a:r>
              <a:rPr lang="en-US" dirty="0"/>
              <a:t>Precise security claim against quantum computation</a:t>
            </a:r>
          </a:p>
          <a:p>
            <a:pPr lvl="1"/>
            <a:endParaRPr lang="en-US" dirty="0"/>
          </a:p>
          <a:p>
            <a:r>
              <a:rPr lang="en-US" dirty="0"/>
              <a:t>Quality and quantity of prior cryptanalysis</a:t>
            </a:r>
          </a:p>
          <a:p>
            <a:endParaRPr lang="en-US" dirty="0"/>
          </a:p>
          <a:p>
            <a:endParaRPr lang="en-US" dirty="0"/>
          </a:p>
          <a:p>
            <a:endParaRPr lang="en-US" dirty="0"/>
          </a:p>
        </p:txBody>
      </p:sp>
    </p:spTree>
    <p:extLst>
      <p:ext uri="{BB962C8B-B14F-4D97-AF65-F5344CB8AC3E}">
        <p14:creationId xmlns:p14="http://schemas.microsoft.com/office/powerpoint/2010/main" val="211786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595C-4F3F-4353-B7E7-B41579EAA613}"/>
              </a:ext>
            </a:extLst>
          </p:cNvPr>
          <p:cNvSpPr>
            <a:spLocks noGrp="1"/>
          </p:cNvSpPr>
          <p:nvPr>
            <p:ph type="title"/>
          </p:nvPr>
        </p:nvSpPr>
        <p:spPr/>
        <p:txBody>
          <a:bodyPr/>
          <a:lstStyle/>
          <a:p>
            <a:r>
              <a:rPr lang="en-US" dirty="0"/>
              <a:t>Quantum Security</a:t>
            </a:r>
          </a:p>
        </p:txBody>
      </p:sp>
      <p:sp>
        <p:nvSpPr>
          <p:cNvPr id="3" name="Content Placeholder 2">
            <a:extLst>
              <a:ext uri="{FF2B5EF4-FFF2-40B4-BE49-F238E27FC236}">
                <a16:creationId xmlns:a16="http://schemas.microsoft.com/office/drawing/2014/main" id="{5071C5FB-4379-4910-881E-85A9F628802D}"/>
              </a:ext>
            </a:extLst>
          </p:cNvPr>
          <p:cNvSpPr>
            <a:spLocks noGrp="1"/>
          </p:cNvSpPr>
          <p:nvPr>
            <p:ph idx="1"/>
          </p:nvPr>
        </p:nvSpPr>
        <p:spPr/>
        <p:txBody>
          <a:bodyPr>
            <a:normAutofit lnSpcReduction="10000"/>
          </a:bodyPr>
          <a:lstStyle/>
          <a:p>
            <a:r>
              <a:rPr lang="en-US" dirty="0"/>
              <a:t>No clear consensus on best way to measure quantum attacks</a:t>
            </a:r>
          </a:p>
          <a:p>
            <a:endParaRPr lang="en-US" dirty="0"/>
          </a:p>
          <a:p>
            <a:r>
              <a:rPr lang="en-US" dirty="0"/>
              <a:t>Uncertainties</a:t>
            </a:r>
          </a:p>
          <a:p>
            <a:pPr lvl="1"/>
            <a:r>
              <a:rPr lang="en-US" sz="2200" dirty="0"/>
              <a:t>The possibility that new quantum algorithms will be discovered, leading to new attacks </a:t>
            </a:r>
          </a:p>
          <a:p>
            <a:pPr lvl="1"/>
            <a:r>
              <a:rPr lang="en-US" sz="2200" dirty="0"/>
              <a:t>The performance characteristics of future quantum computers, such as their cost, speed and memory size</a:t>
            </a:r>
          </a:p>
          <a:p>
            <a:pPr lvl="1"/>
            <a:endParaRPr lang="en-US" sz="2200" dirty="0"/>
          </a:p>
          <a:p>
            <a:r>
              <a:rPr lang="en-US" dirty="0"/>
              <a:t>For PQC standardization, need to specify concrete parameters with security estimates</a:t>
            </a:r>
          </a:p>
          <a:p>
            <a:endParaRPr lang="en-US" dirty="0"/>
          </a:p>
        </p:txBody>
      </p:sp>
    </p:spTree>
    <p:extLst>
      <p:ext uri="{BB962C8B-B14F-4D97-AF65-F5344CB8AC3E}">
        <p14:creationId xmlns:p14="http://schemas.microsoft.com/office/powerpoint/2010/main" val="339439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C7E0-B121-41C9-BC29-2206B22623BA}"/>
              </a:ext>
            </a:extLst>
          </p:cNvPr>
          <p:cNvSpPr>
            <a:spLocks noGrp="1"/>
          </p:cNvSpPr>
          <p:nvPr>
            <p:ph type="title"/>
          </p:nvPr>
        </p:nvSpPr>
        <p:spPr>
          <a:xfrm>
            <a:off x="838200" y="352208"/>
            <a:ext cx="10515600" cy="811914"/>
          </a:xfrm>
        </p:spPr>
        <p:txBody>
          <a:bodyPr/>
          <a:lstStyle/>
          <a:p>
            <a:r>
              <a:rPr lang="en-US" dirty="0"/>
              <a:t>Security Strength Categories</a:t>
            </a:r>
          </a:p>
        </p:txBody>
      </p:sp>
      <p:sp>
        <p:nvSpPr>
          <p:cNvPr id="3" name="Content Placeholder 2">
            <a:extLst>
              <a:ext uri="{FF2B5EF4-FFF2-40B4-BE49-F238E27FC236}">
                <a16:creationId xmlns:a16="http://schemas.microsoft.com/office/drawing/2014/main" id="{733483B7-BDE2-4A52-8334-A7FF17E5BE3D}"/>
              </a:ext>
            </a:extLst>
          </p:cNvPr>
          <p:cNvSpPr>
            <a:spLocks noGrp="1"/>
          </p:cNvSpPr>
          <p:nvPr>
            <p:ph idx="1"/>
          </p:nvPr>
        </p:nvSpPr>
        <p:spPr>
          <a:xfrm>
            <a:off x="838199" y="4239490"/>
            <a:ext cx="11037125" cy="2446317"/>
          </a:xfrm>
        </p:spPr>
        <p:txBody>
          <a:bodyPr>
            <a:normAutofit fontScale="85000" lnSpcReduction="10000"/>
          </a:bodyPr>
          <a:lstStyle/>
          <a:p>
            <a:r>
              <a:rPr lang="en-US" dirty="0"/>
              <a:t>Computational resources should be measured using a variety of metrics</a:t>
            </a:r>
          </a:p>
          <a:p>
            <a:endParaRPr lang="en-US" dirty="0"/>
          </a:p>
          <a:p>
            <a:r>
              <a:rPr lang="en-US" dirty="0"/>
              <a:t>NIST asked submitters to focus on levels 1,2, and 3</a:t>
            </a:r>
          </a:p>
          <a:p>
            <a:pPr lvl="1"/>
            <a:r>
              <a:rPr lang="en-US" dirty="0"/>
              <a:t>Levels 4 and 5 for high security</a:t>
            </a:r>
          </a:p>
          <a:p>
            <a:pPr lvl="1"/>
            <a:endParaRPr lang="en-US" dirty="0"/>
          </a:p>
          <a:p>
            <a:r>
              <a:rPr lang="en-US" dirty="0"/>
              <a:t>These are understood to be preliminary estimates</a:t>
            </a:r>
          </a:p>
          <a:p>
            <a:endParaRPr lang="en-US" dirty="0"/>
          </a:p>
        </p:txBody>
      </p:sp>
      <p:graphicFrame>
        <p:nvGraphicFramePr>
          <p:cNvPr id="4" name="Table 3">
            <a:extLst>
              <a:ext uri="{FF2B5EF4-FFF2-40B4-BE49-F238E27FC236}">
                <a16:creationId xmlns:a16="http://schemas.microsoft.com/office/drawing/2014/main" id="{ABD7ED7E-15DA-472A-8098-D9FAE08BC38B}"/>
              </a:ext>
            </a:extLst>
          </p:cNvPr>
          <p:cNvGraphicFramePr>
            <a:graphicFrameLocks noGrp="1"/>
          </p:cNvGraphicFramePr>
          <p:nvPr>
            <p:extLst>
              <p:ext uri="{D42A27DB-BD31-4B8C-83A1-F6EECF244321}">
                <p14:modId xmlns:p14="http://schemas.microsoft.com/office/powerpoint/2010/main" val="3062226095"/>
              </p:ext>
            </p:extLst>
          </p:nvPr>
        </p:nvGraphicFramePr>
        <p:xfrm>
          <a:off x="1849554" y="1560060"/>
          <a:ext cx="8123768" cy="2224458"/>
        </p:xfrm>
        <a:graphic>
          <a:graphicData uri="http://schemas.openxmlformats.org/drawingml/2006/table">
            <a:tbl>
              <a:tblPr firstRow="1" bandRow="1">
                <a:tableStyleId>{5C22544A-7EE6-4342-B048-85BDC9FD1C3A}</a:tableStyleId>
              </a:tblPr>
              <a:tblGrid>
                <a:gridCol w="837982">
                  <a:extLst>
                    <a:ext uri="{9D8B030D-6E8A-4147-A177-3AD203B41FA5}">
                      <a16:colId xmlns:a16="http://schemas.microsoft.com/office/drawing/2014/main" val="453178185"/>
                    </a:ext>
                  </a:extLst>
                </a:gridCol>
                <a:gridCol w="7285786">
                  <a:extLst>
                    <a:ext uri="{9D8B030D-6E8A-4147-A177-3AD203B41FA5}">
                      <a16:colId xmlns:a16="http://schemas.microsoft.com/office/drawing/2014/main" val="4028195574"/>
                    </a:ext>
                  </a:extLst>
                </a:gridCol>
              </a:tblGrid>
              <a:tr h="370743">
                <a:tc>
                  <a:txBody>
                    <a:bodyPr/>
                    <a:lstStyle/>
                    <a:p>
                      <a:pPr algn="ctr"/>
                      <a:r>
                        <a:rPr lang="en-US" sz="1600" dirty="0"/>
                        <a:t>Level</a:t>
                      </a:r>
                    </a:p>
                  </a:txBody>
                  <a:tcPr marL="91416" marR="91416" marT="45708" marB="45708"/>
                </a:tc>
                <a:tc>
                  <a:txBody>
                    <a:bodyPr/>
                    <a:lstStyle/>
                    <a:p>
                      <a:pPr algn="ctr"/>
                      <a:r>
                        <a:rPr lang="en-US" sz="1600"/>
                        <a:t>Security</a:t>
                      </a:r>
                      <a:r>
                        <a:rPr lang="en-US" sz="1600" baseline="0"/>
                        <a:t> Description</a:t>
                      </a:r>
                      <a:endParaRPr lang="en-US" sz="1600"/>
                    </a:p>
                  </a:txBody>
                  <a:tcPr marL="91416" marR="91416" marT="45708" marB="45708"/>
                </a:tc>
                <a:extLst>
                  <a:ext uri="{0D108BD9-81ED-4DB2-BD59-A6C34878D82A}">
                    <a16:rowId xmlns:a16="http://schemas.microsoft.com/office/drawing/2014/main" val="3270265095"/>
                  </a:ext>
                </a:extLst>
              </a:tr>
              <a:tr h="370743">
                <a:tc>
                  <a:txBody>
                    <a:bodyPr/>
                    <a:lstStyle/>
                    <a:p>
                      <a:pPr algn="ctr"/>
                      <a:r>
                        <a:rPr lang="en-US" sz="1600" dirty="0"/>
                        <a:t>I</a:t>
                      </a:r>
                    </a:p>
                  </a:txBody>
                  <a:tcPr marL="91416" marR="91416" marT="45708" marB="45708"/>
                </a:tc>
                <a:tc>
                  <a:txBody>
                    <a:bodyPr/>
                    <a:lstStyle/>
                    <a:p>
                      <a:r>
                        <a:rPr lang="en-US" sz="1600"/>
                        <a:t>At</a:t>
                      </a:r>
                      <a:r>
                        <a:rPr lang="en-US" sz="1600" baseline="0"/>
                        <a:t> least as hard to break as AES128   (exhaustive key search)</a:t>
                      </a:r>
                      <a:endParaRPr lang="en-US" sz="1600"/>
                    </a:p>
                  </a:txBody>
                  <a:tcPr marL="91416" marR="91416" marT="45708" marB="45708"/>
                </a:tc>
                <a:extLst>
                  <a:ext uri="{0D108BD9-81ED-4DB2-BD59-A6C34878D82A}">
                    <a16:rowId xmlns:a16="http://schemas.microsoft.com/office/drawing/2014/main" val="3473665551"/>
                  </a:ext>
                </a:extLst>
              </a:tr>
              <a:tr h="370743">
                <a:tc>
                  <a:txBody>
                    <a:bodyPr/>
                    <a:lstStyle/>
                    <a:p>
                      <a:pPr algn="ctr"/>
                      <a:r>
                        <a:rPr lang="en-US" sz="1600" dirty="0"/>
                        <a:t>II</a:t>
                      </a:r>
                    </a:p>
                  </a:txBody>
                  <a:tcPr marL="91416" marR="91416" marT="45708" marB="45708"/>
                </a:tc>
                <a:tc>
                  <a:txBody>
                    <a:bodyPr/>
                    <a:lstStyle/>
                    <a:p>
                      <a:r>
                        <a:rPr lang="en-US" sz="1600"/>
                        <a:t>At least as hard to break as SHA256   (collision search)</a:t>
                      </a:r>
                    </a:p>
                  </a:txBody>
                  <a:tcPr marL="91416" marR="91416" marT="45708" marB="45708"/>
                </a:tc>
                <a:extLst>
                  <a:ext uri="{0D108BD9-81ED-4DB2-BD59-A6C34878D82A}">
                    <a16:rowId xmlns:a16="http://schemas.microsoft.com/office/drawing/2014/main" val="2582847432"/>
                  </a:ext>
                </a:extLst>
              </a:tr>
              <a:tr h="370743">
                <a:tc>
                  <a:txBody>
                    <a:bodyPr/>
                    <a:lstStyle/>
                    <a:p>
                      <a:pPr algn="ctr"/>
                      <a:r>
                        <a:rPr lang="en-US" sz="1600" dirty="0"/>
                        <a:t>III</a:t>
                      </a:r>
                    </a:p>
                  </a:txBody>
                  <a:tcPr marL="91416" marR="9141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AES192    (exhaustive key search)</a:t>
                      </a:r>
                      <a:endParaRPr lang="en-US" sz="1600" dirty="0"/>
                    </a:p>
                  </a:txBody>
                  <a:tcPr marL="91416" marR="91416" marT="45708" marB="45708"/>
                </a:tc>
                <a:extLst>
                  <a:ext uri="{0D108BD9-81ED-4DB2-BD59-A6C34878D82A}">
                    <a16:rowId xmlns:a16="http://schemas.microsoft.com/office/drawing/2014/main" val="842454230"/>
                  </a:ext>
                </a:extLst>
              </a:tr>
              <a:tr h="370743">
                <a:tc>
                  <a:txBody>
                    <a:bodyPr/>
                    <a:lstStyle/>
                    <a:p>
                      <a:pPr algn="ctr"/>
                      <a:r>
                        <a:rPr lang="en-US" sz="1600" dirty="0"/>
                        <a:t>IV</a:t>
                      </a:r>
                    </a:p>
                  </a:txBody>
                  <a:tcPr marL="91416" marR="9141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At least as hard to break as SHA384    (collision search)</a:t>
                      </a:r>
                    </a:p>
                  </a:txBody>
                  <a:tcPr marL="91416" marR="91416" marT="45708" marB="45708"/>
                </a:tc>
                <a:extLst>
                  <a:ext uri="{0D108BD9-81ED-4DB2-BD59-A6C34878D82A}">
                    <a16:rowId xmlns:a16="http://schemas.microsoft.com/office/drawing/2014/main" val="846589921"/>
                  </a:ext>
                </a:extLst>
              </a:tr>
              <a:tr h="370743">
                <a:tc>
                  <a:txBody>
                    <a:bodyPr/>
                    <a:lstStyle/>
                    <a:p>
                      <a:pPr algn="ctr"/>
                      <a:r>
                        <a:rPr lang="en-US" sz="1600" dirty="0"/>
                        <a:t>V</a:t>
                      </a:r>
                    </a:p>
                  </a:txBody>
                  <a:tcPr marL="91416" marR="9141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AES256    (exhaustive key search)</a:t>
                      </a:r>
                      <a:endParaRPr lang="en-US" sz="1600" dirty="0"/>
                    </a:p>
                  </a:txBody>
                  <a:tcPr marL="91416" marR="91416" marT="45708" marB="45708"/>
                </a:tc>
                <a:extLst>
                  <a:ext uri="{0D108BD9-81ED-4DB2-BD59-A6C34878D82A}">
                    <a16:rowId xmlns:a16="http://schemas.microsoft.com/office/drawing/2014/main" val="4127154546"/>
                  </a:ext>
                </a:extLst>
              </a:tr>
            </a:tbl>
          </a:graphicData>
        </a:graphic>
      </p:graphicFrame>
    </p:spTree>
    <p:extLst>
      <p:ext uri="{BB962C8B-B14F-4D97-AF65-F5344CB8AC3E}">
        <p14:creationId xmlns:p14="http://schemas.microsoft.com/office/powerpoint/2010/main" val="255197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39D9-7750-4ED2-874B-6CF938569ECB}"/>
              </a:ext>
            </a:extLst>
          </p:cNvPr>
          <p:cNvSpPr>
            <a:spLocks noGrp="1"/>
          </p:cNvSpPr>
          <p:nvPr>
            <p:ph type="title"/>
          </p:nvPr>
        </p:nvSpPr>
        <p:spPr/>
        <p:txBody>
          <a:bodyPr/>
          <a:lstStyle/>
          <a:p>
            <a:r>
              <a:rPr lang="en-US" dirty="0"/>
              <a:t>Cost and Performance</a:t>
            </a:r>
          </a:p>
        </p:txBody>
      </p:sp>
      <p:sp>
        <p:nvSpPr>
          <p:cNvPr id="3" name="Content Placeholder 2">
            <a:extLst>
              <a:ext uri="{FF2B5EF4-FFF2-40B4-BE49-F238E27FC236}">
                <a16:creationId xmlns:a16="http://schemas.microsoft.com/office/drawing/2014/main" id="{739A76E3-CA31-4621-B9D0-C376F69EF100}"/>
              </a:ext>
            </a:extLst>
          </p:cNvPr>
          <p:cNvSpPr>
            <a:spLocks noGrp="1"/>
          </p:cNvSpPr>
          <p:nvPr>
            <p:ph idx="1"/>
          </p:nvPr>
        </p:nvSpPr>
        <p:spPr/>
        <p:txBody>
          <a:bodyPr>
            <a:normAutofit fontScale="77500" lnSpcReduction="20000"/>
          </a:bodyPr>
          <a:lstStyle/>
          <a:p>
            <a:r>
              <a:rPr lang="en-US" dirty="0"/>
              <a:t>Standardized post-quantum cryptography will be implemented in “classical” platforms </a:t>
            </a:r>
          </a:p>
          <a:p>
            <a:endParaRPr lang="en-US" dirty="0"/>
          </a:p>
          <a:p>
            <a:r>
              <a:rPr lang="en-US" dirty="0"/>
              <a:t>Ideally, implementable on wide variety of platforms and applications</a:t>
            </a:r>
          </a:p>
          <a:p>
            <a:endParaRPr lang="en-US" dirty="0"/>
          </a:p>
          <a:p>
            <a:r>
              <a:rPr lang="en-US" dirty="0"/>
              <a:t>May need to standardize </a:t>
            </a:r>
            <a:r>
              <a:rPr lang="en-US" dirty="0">
                <a:solidFill>
                  <a:schemeClr val="accent1"/>
                </a:solidFill>
              </a:rPr>
              <a:t>more than one </a:t>
            </a:r>
            <a:r>
              <a:rPr lang="en-US" dirty="0"/>
              <a:t>algorithm for each function to accommodate different application environments</a:t>
            </a:r>
          </a:p>
          <a:p>
            <a:pPr marL="798273" indent="-115853"/>
            <a:endParaRPr lang="en-US" dirty="0"/>
          </a:p>
          <a:p>
            <a:r>
              <a:rPr lang="en-US" dirty="0"/>
              <a:t>Allowing parallel implementation for improving efficiency is certainly a plus</a:t>
            </a:r>
          </a:p>
          <a:p>
            <a:endParaRPr lang="en-US" dirty="0"/>
          </a:p>
          <a:p>
            <a:r>
              <a:rPr lang="en-US" dirty="0">
                <a:solidFill>
                  <a:srgbClr val="FF0000"/>
                </a:solidFill>
              </a:rPr>
              <a:t>Preliminary conclusions</a:t>
            </a:r>
            <a:r>
              <a:rPr lang="en-US" dirty="0"/>
              <a:t>:  efficiency likely OK, but key sizes may pose a significant challenge</a:t>
            </a:r>
          </a:p>
          <a:p>
            <a:endParaRPr lang="en-US" dirty="0"/>
          </a:p>
        </p:txBody>
      </p:sp>
    </p:spTree>
    <p:extLst>
      <p:ext uri="{BB962C8B-B14F-4D97-AF65-F5344CB8AC3E}">
        <p14:creationId xmlns:p14="http://schemas.microsoft.com/office/powerpoint/2010/main" val="241630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E4B1-2DF1-4456-A390-162393FEA167}"/>
              </a:ext>
            </a:extLst>
          </p:cNvPr>
          <p:cNvSpPr>
            <a:spLocks noGrp="1"/>
          </p:cNvSpPr>
          <p:nvPr>
            <p:ph type="title"/>
          </p:nvPr>
        </p:nvSpPr>
        <p:spPr/>
        <p:txBody>
          <a:bodyPr/>
          <a:lstStyle/>
          <a:p>
            <a:r>
              <a:rPr lang="en-US" dirty="0"/>
              <a:t>Complexities – Part 2</a:t>
            </a:r>
          </a:p>
        </p:txBody>
      </p:sp>
      <p:sp>
        <p:nvSpPr>
          <p:cNvPr id="3" name="Content Placeholder 2">
            <a:extLst>
              <a:ext uri="{FF2B5EF4-FFF2-40B4-BE49-F238E27FC236}">
                <a16:creationId xmlns:a16="http://schemas.microsoft.com/office/drawing/2014/main" id="{B64750C7-1ACF-4E8C-8696-B37B0570BEE8}"/>
              </a:ext>
            </a:extLst>
          </p:cNvPr>
          <p:cNvSpPr>
            <a:spLocks noGrp="1"/>
          </p:cNvSpPr>
          <p:nvPr>
            <p:ph idx="1"/>
          </p:nvPr>
        </p:nvSpPr>
        <p:spPr/>
        <p:txBody>
          <a:bodyPr>
            <a:normAutofit fontScale="92500" lnSpcReduction="20000"/>
          </a:bodyPr>
          <a:lstStyle/>
          <a:p>
            <a:r>
              <a:rPr lang="en-US" dirty="0"/>
              <a:t>Assess classical security</a:t>
            </a:r>
          </a:p>
          <a:p>
            <a:pPr lvl="1"/>
            <a:r>
              <a:rPr lang="en-US" dirty="0"/>
              <a:t>Many PQC schemes are relatively new.  It’ll take years to understand their classical security.  Let alone quantum security.</a:t>
            </a:r>
          </a:p>
          <a:p>
            <a:endParaRPr lang="en-US" dirty="0"/>
          </a:p>
          <a:p>
            <a:r>
              <a:rPr lang="en-US" dirty="0"/>
              <a:t>We need to deal with new situations which we haven’t considered before, e.g.</a:t>
            </a:r>
          </a:p>
          <a:p>
            <a:pPr lvl="1"/>
            <a:r>
              <a:rPr lang="en-US" dirty="0"/>
              <a:t>Decryption failure</a:t>
            </a:r>
          </a:p>
          <a:p>
            <a:pPr lvl="1"/>
            <a:r>
              <a:rPr lang="en-US" dirty="0"/>
              <a:t>State management for hash based signatures</a:t>
            </a:r>
          </a:p>
          <a:p>
            <a:pPr lvl="1"/>
            <a:r>
              <a:rPr lang="en-US" dirty="0"/>
              <a:t>Public-key encryption vs. key-exchange issues </a:t>
            </a:r>
          </a:p>
          <a:p>
            <a:pPr lvl="2"/>
            <a:r>
              <a:rPr lang="en-US" dirty="0"/>
              <a:t>Public-key encryption IND-CCA2</a:t>
            </a:r>
          </a:p>
          <a:p>
            <a:pPr lvl="2"/>
            <a:r>
              <a:rPr lang="en-US" dirty="0"/>
              <a:t>Ephemeral key exchange (no key-pair reuse, consider passive attacks, IND-CPA)</a:t>
            </a:r>
          </a:p>
          <a:p>
            <a:pPr lvl="1"/>
            <a:r>
              <a:rPr lang="en-US" dirty="0"/>
              <a:t>Auxiliary functions/algorithms, e.g.</a:t>
            </a:r>
          </a:p>
          <a:p>
            <a:pPr lvl="2"/>
            <a:r>
              <a:rPr lang="en-US" dirty="0"/>
              <a:t>Gaussian distribution sampling/simulation</a:t>
            </a:r>
          </a:p>
          <a:p>
            <a:endParaRPr lang="en-US" dirty="0"/>
          </a:p>
        </p:txBody>
      </p:sp>
    </p:spTree>
    <p:extLst>
      <p:ext uri="{BB962C8B-B14F-4D97-AF65-F5344CB8AC3E}">
        <p14:creationId xmlns:p14="http://schemas.microsoft.com/office/powerpoint/2010/main" val="138740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F583-E16D-4D1C-B8EB-A6B1E518233B}"/>
              </a:ext>
            </a:extLst>
          </p:cNvPr>
          <p:cNvSpPr>
            <a:spLocks noGrp="1"/>
          </p:cNvSpPr>
          <p:nvPr>
            <p:ph type="title"/>
          </p:nvPr>
        </p:nvSpPr>
        <p:spPr/>
        <p:txBody>
          <a:bodyPr/>
          <a:lstStyle/>
          <a:p>
            <a:r>
              <a:rPr lang="en-US" dirty="0"/>
              <a:t>Intellectual Property</a:t>
            </a:r>
          </a:p>
        </p:txBody>
      </p:sp>
      <p:sp>
        <p:nvSpPr>
          <p:cNvPr id="3" name="Content Placeholder 2">
            <a:extLst>
              <a:ext uri="{FF2B5EF4-FFF2-40B4-BE49-F238E27FC236}">
                <a16:creationId xmlns:a16="http://schemas.microsoft.com/office/drawing/2014/main" id="{5B46D94C-74F7-4311-85B8-5152895D32E0}"/>
              </a:ext>
            </a:extLst>
          </p:cNvPr>
          <p:cNvSpPr>
            <a:spLocks noGrp="1"/>
          </p:cNvSpPr>
          <p:nvPr>
            <p:ph idx="1"/>
          </p:nvPr>
        </p:nvSpPr>
        <p:spPr/>
        <p:txBody>
          <a:bodyPr>
            <a:normAutofit fontScale="92500" lnSpcReduction="20000"/>
          </a:bodyPr>
          <a:lstStyle/>
          <a:p>
            <a:r>
              <a:rPr lang="en-US" dirty="0"/>
              <a:t>“NIST does not object in principle to algorithms or implementations which may require the use of a patent claim, where technical reasons justify this approach, but will consider any factors which could hinder adoption in the evaluation process.”</a:t>
            </a:r>
          </a:p>
          <a:p>
            <a:pPr lvl="1"/>
            <a:r>
              <a:rPr lang="en-US" dirty="0"/>
              <a:t>All submitters must declare known patents</a:t>
            </a:r>
          </a:p>
          <a:p>
            <a:pPr lvl="1"/>
            <a:r>
              <a:rPr lang="en-US" dirty="0"/>
              <a:t>Reminder: submitters turn in your signed IP statements</a:t>
            </a:r>
          </a:p>
          <a:p>
            <a:pPr lvl="1"/>
            <a:endParaRPr lang="en-US" dirty="0"/>
          </a:p>
          <a:p>
            <a:r>
              <a:rPr lang="en-US" dirty="0"/>
              <a:t>Submissions (and implementations) are freely available for public review and evaluation</a:t>
            </a:r>
          </a:p>
          <a:p>
            <a:endParaRPr lang="en-US" dirty="0"/>
          </a:p>
          <a:p>
            <a:r>
              <a:rPr lang="en-US" dirty="0"/>
              <a:t>In Round 1, all submissions should be evaluated on their technical merits.</a:t>
            </a:r>
          </a:p>
        </p:txBody>
      </p:sp>
    </p:spTree>
    <p:extLst>
      <p:ext uri="{BB962C8B-B14F-4D97-AF65-F5344CB8AC3E}">
        <p14:creationId xmlns:p14="http://schemas.microsoft.com/office/powerpoint/2010/main" val="206862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C903-8591-4E78-9053-5F4B80FA1380}"/>
              </a:ext>
            </a:extLst>
          </p:cNvPr>
          <p:cNvSpPr>
            <a:spLocks noGrp="1"/>
          </p:cNvSpPr>
          <p:nvPr>
            <p:ph type="title"/>
          </p:nvPr>
        </p:nvSpPr>
        <p:spPr/>
        <p:txBody>
          <a:bodyPr/>
          <a:lstStyle/>
          <a:p>
            <a:r>
              <a:rPr lang="en-US" dirty="0"/>
              <a:t>The Rise of Quantum Computing</a:t>
            </a:r>
          </a:p>
        </p:txBody>
      </p:sp>
      <p:pic>
        <p:nvPicPr>
          <p:cNvPr id="5" name="Picture 4">
            <a:extLst>
              <a:ext uri="{FF2B5EF4-FFF2-40B4-BE49-F238E27FC236}">
                <a16:creationId xmlns:a16="http://schemas.microsoft.com/office/drawing/2014/main" id="{44C69F38-1958-4EA6-8844-0813B42D1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06465"/>
            <a:ext cx="3234957" cy="2156638"/>
          </a:xfrm>
          <a:prstGeom prst="rect">
            <a:avLst/>
          </a:prstGeom>
        </p:spPr>
      </p:pic>
      <p:pic>
        <p:nvPicPr>
          <p:cNvPr id="7" name="Picture 6">
            <a:extLst>
              <a:ext uri="{FF2B5EF4-FFF2-40B4-BE49-F238E27FC236}">
                <a16:creationId xmlns:a16="http://schemas.microsoft.com/office/drawing/2014/main" id="{781A34C5-6A37-406A-86AD-8E87E205A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974" y="2206465"/>
            <a:ext cx="4031976" cy="2156638"/>
          </a:xfrm>
          <a:prstGeom prst="rect">
            <a:avLst/>
          </a:prstGeom>
        </p:spPr>
      </p:pic>
      <p:pic>
        <p:nvPicPr>
          <p:cNvPr id="9" name="Picture 8">
            <a:extLst>
              <a:ext uri="{FF2B5EF4-FFF2-40B4-BE49-F238E27FC236}">
                <a16:creationId xmlns:a16="http://schemas.microsoft.com/office/drawing/2014/main" id="{C61D141E-81F8-4A70-9048-6B71A84EC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8975" y="1728506"/>
            <a:ext cx="2334825" cy="3112556"/>
          </a:xfrm>
          <a:prstGeom prst="rect">
            <a:avLst/>
          </a:prstGeom>
        </p:spPr>
      </p:pic>
      <p:sp>
        <p:nvSpPr>
          <p:cNvPr id="10" name="TextBox 9">
            <a:extLst>
              <a:ext uri="{FF2B5EF4-FFF2-40B4-BE49-F238E27FC236}">
                <a16:creationId xmlns:a16="http://schemas.microsoft.com/office/drawing/2014/main" id="{A23830DE-FC83-45DE-A2AA-028B09C9E4A1}"/>
              </a:ext>
            </a:extLst>
          </p:cNvPr>
          <p:cNvSpPr txBox="1"/>
          <p:nvPr/>
        </p:nvSpPr>
        <p:spPr>
          <a:xfrm>
            <a:off x="1028699" y="5027504"/>
            <a:ext cx="2853957" cy="861774"/>
          </a:xfrm>
          <a:prstGeom prst="rect">
            <a:avLst/>
          </a:prstGeom>
          <a:noFill/>
        </p:spPr>
        <p:txBody>
          <a:bodyPr wrap="square" rtlCol="0">
            <a:spAutoFit/>
          </a:bodyPr>
          <a:lstStyle/>
          <a:p>
            <a:pPr algn="ctr"/>
            <a:r>
              <a:rPr lang="en-US" dirty="0">
                <a:latin typeface="Century Gothic" panose="020B0502020202020204" pitchFamily="34" charset="0"/>
                <a:ea typeface="Batang" panose="02030600000101010101" pitchFamily="18" charset="-127"/>
              </a:rPr>
              <a:t>Intel’s 49-qubit chip</a:t>
            </a:r>
          </a:p>
          <a:p>
            <a:pPr algn="ctr"/>
            <a:r>
              <a:rPr lang="en-US" dirty="0">
                <a:latin typeface="Century Gothic" panose="020B0502020202020204" pitchFamily="34" charset="0"/>
                <a:ea typeface="Batang" panose="02030600000101010101" pitchFamily="18" charset="-127"/>
              </a:rPr>
              <a:t>“Tangle-Lake”</a:t>
            </a:r>
          </a:p>
          <a:p>
            <a:pPr algn="ctr"/>
            <a:r>
              <a:rPr lang="en-US" sz="1400" dirty="0">
                <a:latin typeface="Century Gothic" panose="020B0502020202020204" pitchFamily="34" charset="0"/>
                <a:ea typeface="Batang" panose="02030600000101010101" pitchFamily="18" charset="-127"/>
              </a:rPr>
              <a:t>January 2018</a:t>
            </a:r>
          </a:p>
        </p:txBody>
      </p:sp>
      <p:sp>
        <p:nvSpPr>
          <p:cNvPr id="11" name="TextBox 10">
            <a:extLst>
              <a:ext uri="{FF2B5EF4-FFF2-40B4-BE49-F238E27FC236}">
                <a16:creationId xmlns:a16="http://schemas.microsoft.com/office/drawing/2014/main" id="{F56DB41A-B44A-466E-B201-84AF76E006F3}"/>
              </a:ext>
            </a:extLst>
          </p:cNvPr>
          <p:cNvSpPr txBox="1"/>
          <p:nvPr/>
        </p:nvSpPr>
        <p:spPr>
          <a:xfrm>
            <a:off x="5011983" y="5027504"/>
            <a:ext cx="2853957" cy="861774"/>
          </a:xfrm>
          <a:prstGeom prst="rect">
            <a:avLst/>
          </a:prstGeom>
          <a:noFill/>
        </p:spPr>
        <p:txBody>
          <a:bodyPr wrap="square" rtlCol="0">
            <a:spAutoFit/>
          </a:bodyPr>
          <a:lstStyle/>
          <a:p>
            <a:pPr algn="ctr"/>
            <a:r>
              <a:rPr lang="en-US" dirty="0">
                <a:latin typeface="Century Gothic" panose="020B0502020202020204" pitchFamily="34" charset="0"/>
                <a:ea typeface="Batang" panose="02030600000101010101" pitchFamily="18" charset="-127"/>
              </a:rPr>
              <a:t>Google’s 72-qubit chip</a:t>
            </a:r>
          </a:p>
          <a:p>
            <a:pPr algn="ctr"/>
            <a:r>
              <a:rPr lang="en-US" dirty="0">
                <a:latin typeface="Century Gothic" panose="020B0502020202020204" pitchFamily="34" charset="0"/>
                <a:ea typeface="Batang" panose="02030600000101010101" pitchFamily="18" charset="-127"/>
              </a:rPr>
              <a:t>“Bristlecone”</a:t>
            </a:r>
          </a:p>
          <a:p>
            <a:pPr algn="ctr"/>
            <a:r>
              <a:rPr lang="en-US" sz="1400" dirty="0">
                <a:latin typeface="Century Gothic" panose="020B0502020202020204" pitchFamily="34" charset="0"/>
                <a:ea typeface="Batang" panose="02030600000101010101" pitchFamily="18" charset="-127"/>
              </a:rPr>
              <a:t>March 2018</a:t>
            </a:r>
          </a:p>
        </p:txBody>
      </p:sp>
      <p:sp>
        <p:nvSpPr>
          <p:cNvPr id="12" name="TextBox 11">
            <a:extLst>
              <a:ext uri="{FF2B5EF4-FFF2-40B4-BE49-F238E27FC236}">
                <a16:creationId xmlns:a16="http://schemas.microsoft.com/office/drawing/2014/main" id="{0121D60C-CBB1-4B6D-A454-52FFE40D9F2B}"/>
              </a:ext>
            </a:extLst>
          </p:cNvPr>
          <p:cNvSpPr txBox="1"/>
          <p:nvPr/>
        </p:nvSpPr>
        <p:spPr>
          <a:xfrm>
            <a:off x="8759408" y="5027504"/>
            <a:ext cx="2853957" cy="861774"/>
          </a:xfrm>
          <a:prstGeom prst="rect">
            <a:avLst/>
          </a:prstGeom>
          <a:noFill/>
        </p:spPr>
        <p:txBody>
          <a:bodyPr wrap="square" rtlCol="0">
            <a:spAutoFit/>
          </a:bodyPr>
          <a:lstStyle/>
          <a:p>
            <a:pPr algn="ctr"/>
            <a:r>
              <a:rPr lang="en-US" dirty="0">
                <a:latin typeface="Century Gothic" panose="020B0502020202020204" pitchFamily="34" charset="0"/>
                <a:ea typeface="Batang" panose="02030600000101010101" pitchFamily="18" charset="-127"/>
              </a:rPr>
              <a:t>IBM’s 50-qubit </a:t>
            </a:r>
          </a:p>
          <a:p>
            <a:pPr algn="ctr"/>
            <a:r>
              <a:rPr lang="en-US" dirty="0">
                <a:latin typeface="Century Gothic" panose="020B0502020202020204" pitchFamily="34" charset="0"/>
                <a:ea typeface="Batang" panose="02030600000101010101" pitchFamily="18" charset="-127"/>
              </a:rPr>
              <a:t>quantum computer</a:t>
            </a:r>
          </a:p>
          <a:p>
            <a:pPr algn="ctr"/>
            <a:r>
              <a:rPr lang="en-US" sz="1400" dirty="0">
                <a:latin typeface="Century Gothic" panose="020B0502020202020204" pitchFamily="34" charset="0"/>
                <a:ea typeface="Batang" panose="02030600000101010101" pitchFamily="18" charset="-127"/>
              </a:rPr>
              <a:t>November 2017</a:t>
            </a:r>
          </a:p>
        </p:txBody>
      </p:sp>
    </p:spTree>
    <p:extLst>
      <p:ext uri="{BB962C8B-B14F-4D97-AF65-F5344CB8AC3E}">
        <p14:creationId xmlns:p14="http://schemas.microsoft.com/office/powerpoint/2010/main" val="384074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3CFA-2160-4B7A-83B9-7C4568A2E020}"/>
              </a:ext>
            </a:extLst>
          </p:cNvPr>
          <p:cNvSpPr>
            <a:spLocks noGrp="1"/>
          </p:cNvSpPr>
          <p:nvPr>
            <p:ph type="title"/>
          </p:nvPr>
        </p:nvSpPr>
        <p:spPr/>
        <p:txBody>
          <a:bodyPr/>
          <a:lstStyle/>
          <a:p>
            <a:r>
              <a:rPr lang="en-US" dirty="0"/>
              <a:t>Submissions</a:t>
            </a:r>
          </a:p>
        </p:txBody>
      </p:sp>
      <p:sp>
        <p:nvSpPr>
          <p:cNvPr id="3" name="Content Placeholder 2">
            <a:extLst>
              <a:ext uri="{FF2B5EF4-FFF2-40B4-BE49-F238E27FC236}">
                <a16:creationId xmlns:a16="http://schemas.microsoft.com/office/drawing/2014/main" id="{4C5B3A52-4014-4446-89A3-9EEF7E50290B}"/>
              </a:ext>
            </a:extLst>
          </p:cNvPr>
          <p:cNvSpPr>
            <a:spLocks noGrp="1"/>
          </p:cNvSpPr>
          <p:nvPr>
            <p:ph idx="1"/>
          </p:nvPr>
        </p:nvSpPr>
        <p:spPr/>
        <p:txBody>
          <a:bodyPr/>
          <a:lstStyle/>
          <a:p>
            <a:r>
              <a:rPr lang="en-US" dirty="0"/>
              <a:t>37 preliminary submissions </a:t>
            </a:r>
            <a:r>
              <a:rPr lang="en-US" sz="2000" dirty="0"/>
              <a:t>(early deadline Sep 2017)</a:t>
            </a:r>
          </a:p>
          <a:p>
            <a:r>
              <a:rPr lang="en-US" dirty="0"/>
              <a:t>82 total submissions received</a:t>
            </a:r>
          </a:p>
          <a:p>
            <a:pPr lvl="1"/>
            <a:r>
              <a:rPr lang="en-US" dirty="0"/>
              <a:t>69 accepted as “complete and proper”   (5 since withdrawn)</a:t>
            </a:r>
          </a:p>
        </p:txBody>
      </p:sp>
      <p:graphicFrame>
        <p:nvGraphicFramePr>
          <p:cNvPr id="4" name="Content Placeholder 3">
            <a:extLst>
              <a:ext uri="{FF2B5EF4-FFF2-40B4-BE49-F238E27FC236}">
                <a16:creationId xmlns:a16="http://schemas.microsoft.com/office/drawing/2014/main" id="{B33DB2BD-C3AD-4E88-86E4-E16784C8A31A}"/>
              </a:ext>
            </a:extLst>
          </p:cNvPr>
          <p:cNvGraphicFramePr>
            <a:graphicFrameLocks/>
          </p:cNvGraphicFramePr>
          <p:nvPr>
            <p:extLst>
              <p:ext uri="{D42A27DB-BD31-4B8C-83A1-F6EECF244321}">
                <p14:modId xmlns:p14="http://schemas.microsoft.com/office/powerpoint/2010/main" val="308959585"/>
              </p:ext>
            </p:extLst>
          </p:nvPr>
        </p:nvGraphicFramePr>
        <p:xfrm>
          <a:off x="1417320" y="3497282"/>
          <a:ext cx="9646919" cy="2966720"/>
        </p:xfrm>
        <a:graphic>
          <a:graphicData uri="http://schemas.openxmlformats.org/drawingml/2006/table">
            <a:tbl>
              <a:tblPr firstRow="1" bandRow="1">
                <a:tableStyleId>{5C22544A-7EE6-4342-B048-85BDC9FD1C3A}</a:tableStyleId>
              </a:tblPr>
              <a:tblGrid>
                <a:gridCol w="2421721">
                  <a:extLst>
                    <a:ext uri="{9D8B030D-6E8A-4147-A177-3AD203B41FA5}">
                      <a16:colId xmlns:a16="http://schemas.microsoft.com/office/drawing/2014/main" val="20000"/>
                    </a:ext>
                  </a:extLst>
                </a:gridCol>
                <a:gridCol w="1402284">
                  <a:extLst>
                    <a:ext uri="{9D8B030D-6E8A-4147-A177-3AD203B41FA5}">
                      <a16:colId xmlns:a16="http://schemas.microsoft.com/office/drawing/2014/main" val="20001"/>
                    </a:ext>
                  </a:extLst>
                </a:gridCol>
                <a:gridCol w="2814734">
                  <a:extLst>
                    <a:ext uri="{9D8B030D-6E8A-4147-A177-3AD203B41FA5}">
                      <a16:colId xmlns:a16="http://schemas.microsoft.com/office/drawing/2014/main" val="20002"/>
                    </a:ext>
                  </a:extLst>
                </a:gridCol>
                <a:gridCol w="300818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Signatures</a:t>
                      </a:r>
                    </a:p>
                  </a:txBody>
                  <a:tcPr/>
                </a:tc>
                <a:tc>
                  <a:txBody>
                    <a:bodyPr/>
                    <a:lstStyle/>
                    <a:p>
                      <a:pPr algn="ctr"/>
                      <a:r>
                        <a:rPr lang="en-US" dirty="0"/>
                        <a:t>KEM/Encryption</a:t>
                      </a:r>
                    </a:p>
                  </a:txBody>
                  <a:tcPr/>
                </a:tc>
                <a:tc>
                  <a:txBody>
                    <a:bodyPr/>
                    <a:lstStyle/>
                    <a:p>
                      <a:pPr algn="ctr"/>
                      <a:r>
                        <a:rPr lang="en-US" dirty="0"/>
                        <a:t>Overall</a:t>
                      </a:r>
                    </a:p>
                  </a:txBody>
                  <a:tcPr/>
                </a:tc>
                <a:extLst>
                  <a:ext uri="{0D108BD9-81ED-4DB2-BD59-A6C34878D82A}">
                    <a16:rowId xmlns:a16="http://schemas.microsoft.com/office/drawing/2014/main" val="10000"/>
                  </a:ext>
                </a:extLst>
              </a:tr>
              <a:tr h="370840">
                <a:tc>
                  <a:txBody>
                    <a:bodyPr/>
                    <a:lstStyle/>
                    <a:p>
                      <a:r>
                        <a:rPr lang="en-US" dirty="0"/>
                        <a:t>Lattice-based</a:t>
                      </a:r>
                    </a:p>
                  </a:txBody>
                  <a:tcPr/>
                </a:tc>
                <a:tc>
                  <a:txBody>
                    <a:bodyPr/>
                    <a:lstStyle/>
                    <a:p>
                      <a:pPr algn="ctr"/>
                      <a:r>
                        <a:rPr lang="en-US" dirty="0"/>
                        <a:t>5</a:t>
                      </a:r>
                    </a:p>
                  </a:txBody>
                  <a:tcPr/>
                </a:tc>
                <a:tc>
                  <a:txBody>
                    <a:bodyPr/>
                    <a:lstStyle/>
                    <a:p>
                      <a:pPr algn="ctr"/>
                      <a:r>
                        <a:rPr lang="en-US" dirty="0"/>
                        <a:t>21</a:t>
                      </a:r>
                    </a:p>
                  </a:txBody>
                  <a:tcPr/>
                </a:tc>
                <a:tc>
                  <a:txBody>
                    <a:bodyPr/>
                    <a:lstStyle/>
                    <a:p>
                      <a:pPr algn="ctr"/>
                      <a:r>
                        <a:rPr lang="en-US" dirty="0"/>
                        <a:t>26</a:t>
                      </a:r>
                    </a:p>
                  </a:txBody>
                  <a:tcPr/>
                </a:tc>
                <a:extLst>
                  <a:ext uri="{0D108BD9-81ED-4DB2-BD59-A6C34878D82A}">
                    <a16:rowId xmlns:a16="http://schemas.microsoft.com/office/drawing/2014/main" val="10001"/>
                  </a:ext>
                </a:extLst>
              </a:tr>
              <a:tr h="370840">
                <a:tc>
                  <a:txBody>
                    <a:bodyPr/>
                    <a:lstStyle/>
                    <a:p>
                      <a:r>
                        <a:rPr lang="en-US" dirty="0"/>
                        <a:t>Code-based</a:t>
                      </a:r>
                    </a:p>
                  </a:txBody>
                  <a:tcPr/>
                </a:tc>
                <a:tc>
                  <a:txBody>
                    <a:bodyPr/>
                    <a:lstStyle/>
                    <a:p>
                      <a:pPr algn="ctr"/>
                      <a:r>
                        <a:rPr lang="en-US" dirty="0"/>
                        <a:t>2</a:t>
                      </a:r>
                    </a:p>
                  </a:txBody>
                  <a:tcPr/>
                </a:tc>
                <a:tc>
                  <a:txBody>
                    <a:bodyPr/>
                    <a:lstStyle/>
                    <a:p>
                      <a:pPr algn="ctr"/>
                      <a:r>
                        <a:rPr lang="en-US" dirty="0"/>
                        <a:t>17</a:t>
                      </a:r>
                    </a:p>
                  </a:txBody>
                  <a:tcPr/>
                </a:tc>
                <a:tc>
                  <a:txBody>
                    <a:bodyPr/>
                    <a:lstStyle/>
                    <a:p>
                      <a:pPr algn="ctr"/>
                      <a:r>
                        <a:rPr lang="en-US" dirty="0"/>
                        <a:t>19</a:t>
                      </a:r>
                    </a:p>
                  </a:txBody>
                  <a:tcPr/>
                </a:tc>
                <a:extLst>
                  <a:ext uri="{0D108BD9-81ED-4DB2-BD59-A6C34878D82A}">
                    <a16:rowId xmlns:a16="http://schemas.microsoft.com/office/drawing/2014/main" val="10002"/>
                  </a:ext>
                </a:extLst>
              </a:tr>
              <a:tr h="370840">
                <a:tc>
                  <a:txBody>
                    <a:bodyPr/>
                    <a:lstStyle/>
                    <a:p>
                      <a:r>
                        <a:rPr lang="en-US" dirty="0"/>
                        <a:t>Multi-variate</a:t>
                      </a:r>
                    </a:p>
                  </a:txBody>
                  <a:tcPr/>
                </a:tc>
                <a:tc>
                  <a:txBody>
                    <a:bodyPr/>
                    <a:lstStyle/>
                    <a:p>
                      <a:pPr algn="ctr"/>
                      <a:r>
                        <a:rPr lang="en-US" dirty="0"/>
                        <a:t>7</a:t>
                      </a:r>
                    </a:p>
                  </a:txBody>
                  <a:tcPr/>
                </a:tc>
                <a:tc>
                  <a:txBody>
                    <a:bodyPr/>
                    <a:lstStyle/>
                    <a:p>
                      <a:pPr algn="ctr"/>
                      <a:r>
                        <a:rPr lang="en-US" dirty="0"/>
                        <a:t>2</a:t>
                      </a:r>
                    </a:p>
                  </a:txBody>
                  <a:tcPr/>
                </a:tc>
                <a:tc>
                  <a:txBody>
                    <a:bodyPr/>
                    <a:lstStyle/>
                    <a:p>
                      <a:pPr algn="ctr"/>
                      <a:r>
                        <a:rPr lang="en-US" dirty="0"/>
                        <a:t>9</a:t>
                      </a:r>
                    </a:p>
                  </a:txBody>
                  <a:tcPr/>
                </a:tc>
                <a:extLst>
                  <a:ext uri="{0D108BD9-81ED-4DB2-BD59-A6C34878D82A}">
                    <a16:rowId xmlns:a16="http://schemas.microsoft.com/office/drawing/2014/main" val="10003"/>
                  </a:ext>
                </a:extLst>
              </a:tr>
              <a:tr h="370840">
                <a:tc>
                  <a:txBody>
                    <a:bodyPr/>
                    <a:lstStyle/>
                    <a:p>
                      <a:r>
                        <a:rPr lang="en-US" dirty="0"/>
                        <a:t>Symmetric/Hash-based</a:t>
                      </a:r>
                    </a:p>
                  </a:txBody>
                  <a:tcPr/>
                </a:tc>
                <a:tc>
                  <a:txBody>
                    <a:bodyPr/>
                    <a:lstStyle/>
                    <a:p>
                      <a:pPr algn="ctr"/>
                      <a:r>
                        <a:rPr lang="en-US" dirty="0"/>
                        <a:t>3</a:t>
                      </a:r>
                    </a:p>
                  </a:txBody>
                  <a:tcPr/>
                </a:tc>
                <a:tc>
                  <a:txBody>
                    <a:bodyPr/>
                    <a:lstStyle/>
                    <a:p>
                      <a:pPr algn="ctr"/>
                      <a:endParaRPr lang="en-US" dirty="0"/>
                    </a:p>
                  </a:txBody>
                  <a:tcPr/>
                </a:tc>
                <a:tc>
                  <a:txBody>
                    <a:bodyPr/>
                    <a:lstStyle/>
                    <a:p>
                      <a:pPr algn="ctr"/>
                      <a:r>
                        <a:rPr lang="en-US" dirty="0"/>
                        <a:t>3</a:t>
                      </a:r>
                    </a:p>
                  </a:txBody>
                  <a:tcPr/>
                </a:tc>
                <a:extLst>
                  <a:ext uri="{0D108BD9-81ED-4DB2-BD59-A6C34878D82A}">
                    <a16:rowId xmlns:a16="http://schemas.microsoft.com/office/drawing/2014/main" val="10004"/>
                  </a:ext>
                </a:extLst>
              </a:tr>
              <a:tr h="370840">
                <a:tc>
                  <a:txBody>
                    <a:bodyPr/>
                    <a:lstStyle/>
                    <a:p>
                      <a:r>
                        <a:rPr lang="en-US" dirty="0"/>
                        <a:t>Other</a:t>
                      </a:r>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t>7</a:t>
                      </a:r>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370840">
                <a:tc>
                  <a:txBody>
                    <a:bodyPr/>
                    <a:lstStyle/>
                    <a:p>
                      <a:r>
                        <a:rPr lang="en-US" dirty="0"/>
                        <a:t>Total</a:t>
                      </a:r>
                      <a:endParaRPr lang="en-US" b="1" dirty="0"/>
                    </a:p>
                  </a:txBody>
                  <a:tcPr/>
                </a:tc>
                <a:tc>
                  <a:txBody>
                    <a:bodyPr/>
                    <a:lstStyle/>
                    <a:p>
                      <a:pPr algn="ctr"/>
                      <a:r>
                        <a:rPr lang="en-US" b="1" dirty="0"/>
                        <a:t>19</a:t>
                      </a:r>
                    </a:p>
                  </a:txBody>
                  <a:tcPr/>
                </a:tc>
                <a:tc>
                  <a:txBody>
                    <a:bodyPr/>
                    <a:lstStyle/>
                    <a:p>
                      <a:pPr algn="ctr"/>
                      <a:r>
                        <a:rPr lang="en-US" b="1" dirty="0"/>
                        <a:t>45</a:t>
                      </a:r>
                    </a:p>
                  </a:txBody>
                  <a:tcPr/>
                </a:tc>
                <a:tc>
                  <a:txBody>
                    <a:bodyPr/>
                    <a:lstStyle/>
                    <a:p>
                      <a:pPr algn="ctr"/>
                      <a:r>
                        <a:rPr lang="en-US" b="1" dirty="0"/>
                        <a:t>64</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0492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7838-8E2B-4FB5-A174-4F0BEE4B478B}"/>
              </a:ext>
            </a:extLst>
          </p:cNvPr>
          <p:cNvSpPr>
            <a:spLocks noGrp="1"/>
          </p:cNvSpPr>
          <p:nvPr>
            <p:ph type="title"/>
          </p:nvPr>
        </p:nvSpPr>
        <p:spPr/>
        <p:txBody>
          <a:bodyPr/>
          <a:lstStyle/>
          <a:p>
            <a:r>
              <a:rPr lang="en-US" dirty="0"/>
              <a:t>Numbers</a:t>
            </a:r>
          </a:p>
        </p:txBody>
      </p:sp>
      <p:sp>
        <p:nvSpPr>
          <p:cNvPr id="3" name="Content Placeholder 2">
            <a:extLst>
              <a:ext uri="{FF2B5EF4-FFF2-40B4-BE49-F238E27FC236}">
                <a16:creationId xmlns:a16="http://schemas.microsoft.com/office/drawing/2014/main" id="{B91BE28A-15F0-4335-B9E3-AD0A0DB3287E}"/>
              </a:ext>
            </a:extLst>
          </p:cNvPr>
          <p:cNvSpPr>
            <a:spLocks noGrp="1"/>
          </p:cNvSpPr>
          <p:nvPr>
            <p:ph idx="1"/>
          </p:nvPr>
        </p:nvSpPr>
        <p:spPr/>
        <p:txBody>
          <a:bodyPr/>
          <a:lstStyle/>
          <a:p>
            <a:r>
              <a:rPr lang="en-US" dirty="0"/>
              <a:t>We have a total of 278 submitters</a:t>
            </a:r>
          </a:p>
          <a:p>
            <a:pPr lvl="1"/>
            <a:r>
              <a:rPr lang="en-US" dirty="0"/>
              <a:t>67 of those were on more than one submission</a:t>
            </a:r>
          </a:p>
          <a:p>
            <a:pPr lvl="2"/>
            <a:r>
              <a:rPr lang="en-US" dirty="0"/>
              <a:t>Distribution: [212, 30, 22, 7, 2, 1, 4, 1]</a:t>
            </a:r>
          </a:p>
          <a:p>
            <a:pPr lvl="1"/>
            <a:endParaRPr lang="en-US" dirty="0"/>
          </a:p>
          <a:p>
            <a:r>
              <a:rPr lang="en-US" dirty="0"/>
              <a:t>Most submissions cover security levels 1,3, and 5.</a:t>
            </a:r>
          </a:p>
          <a:p>
            <a:pPr lvl="1"/>
            <a:r>
              <a:rPr lang="en-US" dirty="0"/>
              <a:t>10 submissions target only the lower levels 1,2,3</a:t>
            </a:r>
          </a:p>
          <a:p>
            <a:pPr lvl="2"/>
            <a:r>
              <a:rPr lang="en-US" dirty="0"/>
              <a:t>CFPKM, </a:t>
            </a:r>
            <a:r>
              <a:rPr lang="en-US" dirty="0" err="1"/>
              <a:t>CompactLWE</a:t>
            </a:r>
            <a:r>
              <a:rPr lang="en-US" dirty="0"/>
              <a:t>, Emblem/</a:t>
            </a:r>
            <a:r>
              <a:rPr lang="en-US" dirty="0" err="1"/>
              <a:t>R.Emblem</a:t>
            </a:r>
            <a:r>
              <a:rPr lang="en-US" dirty="0"/>
              <a:t>, NTRU-HRSS-KEM, PQRSA </a:t>
            </a:r>
            <a:r>
              <a:rPr lang="en-US" dirty="0" err="1"/>
              <a:t>Enc</a:t>
            </a:r>
            <a:r>
              <a:rPr lang="en-US" dirty="0"/>
              <a:t>/Sig, QC MDPC-KEM, Gravity-SPHINCS, HiMQ-3, </a:t>
            </a:r>
            <a:r>
              <a:rPr lang="en-US" dirty="0" err="1"/>
              <a:t>RaCoSS</a:t>
            </a:r>
            <a:endParaRPr lang="en-US" dirty="0"/>
          </a:p>
          <a:p>
            <a:pPr lvl="1"/>
            <a:r>
              <a:rPr lang="en-US" dirty="0"/>
              <a:t>6 submissions target only the high security levels 4,5</a:t>
            </a:r>
          </a:p>
          <a:p>
            <a:pPr lvl="2"/>
            <a:r>
              <a:rPr lang="en-US" dirty="0"/>
              <a:t>Classic </a:t>
            </a:r>
            <a:r>
              <a:rPr lang="en-US" dirty="0" err="1"/>
              <a:t>McEliece</a:t>
            </a:r>
            <a:r>
              <a:rPr lang="en-US" dirty="0"/>
              <a:t>, </a:t>
            </a:r>
            <a:r>
              <a:rPr lang="en-US" dirty="0" err="1"/>
              <a:t>GuessAgain</a:t>
            </a:r>
            <a:r>
              <a:rPr lang="en-US" dirty="0"/>
              <a:t>, Hila5, Mersenne-756839, </a:t>
            </a:r>
            <a:r>
              <a:rPr lang="en-US" dirty="0" err="1"/>
              <a:t>NTRUprime</a:t>
            </a:r>
            <a:r>
              <a:rPr lang="en-US" dirty="0"/>
              <a:t>, KCL</a:t>
            </a:r>
          </a:p>
        </p:txBody>
      </p:sp>
    </p:spTree>
    <p:extLst>
      <p:ext uri="{BB962C8B-B14F-4D97-AF65-F5344CB8AC3E}">
        <p14:creationId xmlns:p14="http://schemas.microsoft.com/office/powerpoint/2010/main" val="126824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C7D7-F394-4D6B-AD2D-7A27400C3392}"/>
              </a:ext>
            </a:extLst>
          </p:cNvPr>
          <p:cNvSpPr>
            <a:spLocks noGrp="1"/>
          </p:cNvSpPr>
          <p:nvPr>
            <p:ph type="title"/>
          </p:nvPr>
        </p:nvSpPr>
        <p:spPr>
          <a:xfrm>
            <a:off x="760412" y="204353"/>
            <a:ext cx="10515600" cy="991402"/>
          </a:xfrm>
        </p:spPr>
        <p:txBody>
          <a:bodyPr/>
          <a:lstStyle/>
          <a:p>
            <a:r>
              <a:rPr lang="en-US" dirty="0"/>
              <a:t>25 Countries, 16 States, 6 Continents</a:t>
            </a:r>
          </a:p>
        </p:txBody>
      </p:sp>
      <p:pic>
        <p:nvPicPr>
          <p:cNvPr id="4" name="Content Placeholder 3">
            <a:extLst>
              <a:ext uri="{FF2B5EF4-FFF2-40B4-BE49-F238E27FC236}">
                <a16:creationId xmlns:a16="http://schemas.microsoft.com/office/drawing/2014/main" id="{416BD0F9-BEA9-4D15-BD71-A54CFA75A611}"/>
              </a:ext>
            </a:extLst>
          </p:cNvPr>
          <p:cNvPicPr>
            <a:picLocks noChangeAspect="1"/>
          </p:cNvPicPr>
          <p:nvPr/>
        </p:nvPicPr>
        <p:blipFill rotWithShape="1">
          <a:blip r:embed="rId3">
            <a:extLst>
              <a:ext uri="{28A0092B-C50C-407E-A947-70E740481C1C}">
                <a14:useLocalDpi xmlns:a14="http://schemas.microsoft.com/office/drawing/2010/main" val="0"/>
              </a:ext>
            </a:extLst>
          </a:blip>
          <a:srcRect l="13816" t="17544" r="13816" b="15790"/>
          <a:stretch/>
        </p:blipFill>
        <p:spPr>
          <a:xfrm>
            <a:off x="1827212" y="1195755"/>
            <a:ext cx="8382000" cy="4826000"/>
          </a:xfrm>
          <a:prstGeom prst="rect">
            <a:avLst/>
          </a:prstGeom>
        </p:spPr>
      </p:pic>
    </p:spTree>
    <p:extLst>
      <p:ext uri="{BB962C8B-B14F-4D97-AF65-F5344CB8AC3E}">
        <p14:creationId xmlns:p14="http://schemas.microsoft.com/office/powerpoint/2010/main" val="3416384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2A65-AAD5-418C-BB9E-FDFBF882097A}"/>
              </a:ext>
            </a:extLst>
          </p:cNvPr>
          <p:cNvSpPr>
            <a:spLocks noGrp="1"/>
          </p:cNvSpPr>
          <p:nvPr>
            <p:ph type="title"/>
          </p:nvPr>
        </p:nvSpPr>
        <p:spPr/>
        <p:txBody>
          <a:bodyPr/>
          <a:lstStyle/>
          <a:p>
            <a:r>
              <a:rPr lang="en-US" dirty="0"/>
              <a:t>Key Sizes &amp; Performance Graphs</a:t>
            </a:r>
          </a:p>
        </p:txBody>
      </p:sp>
      <p:sp>
        <p:nvSpPr>
          <p:cNvPr id="3" name="Content Placeholder 2">
            <a:extLst>
              <a:ext uri="{FF2B5EF4-FFF2-40B4-BE49-F238E27FC236}">
                <a16:creationId xmlns:a16="http://schemas.microsoft.com/office/drawing/2014/main" id="{9C38D869-884F-43B3-AB64-5729360F93D5}"/>
              </a:ext>
            </a:extLst>
          </p:cNvPr>
          <p:cNvSpPr>
            <a:spLocks noGrp="1"/>
          </p:cNvSpPr>
          <p:nvPr>
            <p:ph idx="1"/>
          </p:nvPr>
        </p:nvSpPr>
        <p:spPr>
          <a:xfrm>
            <a:off x="838200" y="1825625"/>
            <a:ext cx="10861110" cy="4351338"/>
          </a:xfrm>
        </p:spPr>
        <p:txBody>
          <a:bodyPr>
            <a:normAutofit lnSpcReduction="10000"/>
          </a:bodyPr>
          <a:lstStyle/>
          <a:p>
            <a:r>
              <a:rPr lang="en-US" dirty="0"/>
              <a:t>Reminder: “It is important to note that performance considerations will </a:t>
            </a:r>
            <a:r>
              <a:rPr lang="en-US" b="1" dirty="0"/>
              <a:t>NOT</a:t>
            </a:r>
            <a:r>
              <a:rPr lang="en-US" dirty="0"/>
              <a:t> play a major role in the early portion of the evaluation process.”</a:t>
            </a:r>
          </a:p>
          <a:p>
            <a:endParaRPr lang="en-US" dirty="0"/>
          </a:p>
          <a:p>
            <a:r>
              <a:rPr lang="en-US" dirty="0"/>
              <a:t>Disclaimer – These are from the optimized implementations submitted to us.  We know better implementations exist/will exist.  </a:t>
            </a:r>
          </a:p>
          <a:p>
            <a:endParaRPr lang="en-US" dirty="0"/>
          </a:p>
          <a:p>
            <a:r>
              <a:rPr lang="en-US" dirty="0"/>
              <a:t>These charts should mainly be used to see general patterns</a:t>
            </a:r>
          </a:p>
          <a:p>
            <a:pPr lvl="1"/>
            <a:r>
              <a:rPr lang="en-US" dirty="0"/>
              <a:t>While performance will vary with implementations, key sizes won’t</a:t>
            </a:r>
          </a:p>
          <a:p>
            <a:pPr lvl="1"/>
            <a:endParaRPr lang="en-US" dirty="0"/>
          </a:p>
          <a:p>
            <a:endParaRPr lang="en-US" dirty="0"/>
          </a:p>
        </p:txBody>
      </p:sp>
    </p:spTree>
    <p:extLst>
      <p:ext uri="{BB962C8B-B14F-4D97-AF65-F5344CB8AC3E}">
        <p14:creationId xmlns:p14="http://schemas.microsoft.com/office/powerpoint/2010/main" val="333350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72A2BF-7998-40A3-970B-3761C9CCF40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08" t="6360" r="891" b="10649"/>
          <a:stretch/>
        </p:blipFill>
        <p:spPr>
          <a:xfrm>
            <a:off x="1285875" y="714375"/>
            <a:ext cx="9729788" cy="5072064"/>
          </a:xfrm>
        </p:spPr>
      </p:pic>
      <p:sp>
        <p:nvSpPr>
          <p:cNvPr id="2" name="TextBox 1">
            <a:extLst>
              <a:ext uri="{FF2B5EF4-FFF2-40B4-BE49-F238E27FC236}">
                <a16:creationId xmlns:a16="http://schemas.microsoft.com/office/drawing/2014/main" id="{5B61285A-A306-7947-822D-6F4FB05442C7}"/>
              </a:ext>
            </a:extLst>
          </p:cNvPr>
          <p:cNvSpPr txBox="1"/>
          <p:nvPr/>
        </p:nvSpPr>
        <p:spPr>
          <a:xfrm>
            <a:off x="3221831" y="171450"/>
            <a:ext cx="5857875" cy="461665"/>
          </a:xfrm>
          <a:prstGeom prst="rect">
            <a:avLst/>
          </a:prstGeom>
          <a:noFill/>
        </p:spPr>
        <p:txBody>
          <a:bodyPr wrap="square" rtlCol="0">
            <a:spAutoFit/>
          </a:bodyPr>
          <a:lstStyle/>
          <a:p>
            <a:pPr algn="ctr"/>
            <a:r>
              <a:rPr lang="en-US" sz="2400" dirty="0"/>
              <a:t>KEM/Encryption (Category 1)</a:t>
            </a:r>
          </a:p>
        </p:txBody>
      </p:sp>
      <p:sp>
        <p:nvSpPr>
          <p:cNvPr id="4" name="TextBox 3">
            <a:extLst>
              <a:ext uri="{FF2B5EF4-FFF2-40B4-BE49-F238E27FC236}">
                <a16:creationId xmlns:a16="http://schemas.microsoft.com/office/drawing/2014/main" id="{D9B3DA37-FC7F-A24D-8AA4-A08183274B04}"/>
              </a:ext>
            </a:extLst>
          </p:cNvPr>
          <p:cNvSpPr txBox="1"/>
          <p:nvPr/>
        </p:nvSpPr>
        <p:spPr>
          <a:xfrm>
            <a:off x="3221831" y="6024562"/>
            <a:ext cx="5857875" cy="461665"/>
          </a:xfrm>
          <a:prstGeom prst="rect">
            <a:avLst/>
          </a:prstGeom>
          <a:noFill/>
        </p:spPr>
        <p:txBody>
          <a:bodyPr wrap="square" rtlCol="0">
            <a:spAutoFit/>
          </a:bodyPr>
          <a:lstStyle/>
          <a:p>
            <a:pPr algn="ctr"/>
            <a:r>
              <a:rPr lang="en-US" sz="2400" dirty="0"/>
              <a:t>Public Key Size  </a:t>
            </a:r>
            <a:r>
              <a:rPr lang="en-US" dirty="0"/>
              <a:t>(bytes)</a:t>
            </a:r>
          </a:p>
        </p:txBody>
      </p:sp>
      <p:sp>
        <p:nvSpPr>
          <p:cNvPr id="6" name="TextBox 5">
            <a:extLst>
              <a:ext uri="{FF2B5EF4-FFF2-40B4-BE49-F238E27FC236}">
                <a16:creationId xmlns:a16="http://schemas.microsoft.com/office/drawing/2014/main" id="{ACE86664-6A77-244D-B7C8-F0BD1DC9F0D4}"/>
              </a:ext>
            </a:extLst>
          </p:cNvPr>
          <p:cNvSpPr txBox="1"/>
          <p:nvPr/>
        </p:nvSpPr>
        <p:spPr>
          <a:xfrm rot="16200000">
            <a:off x="-2169319" y="3019574"/>
            <a:ext cx="5857875" cy="461665"/>
          </a:xfrm>
          <a:prstGeom prst="rect">
            <a:avLst/>
          </a:prstGeom>
          <a:noFill/>
        </p:spPr>
        <p:txBody>
          <a:bodyPr wrap="square" rtlCol="0">
            <a:spAutoFit/>
          </a:bodyPr>
          <a:lstStyle/>
          <a:p>
            <a:pPr algn="ctr"/>
            <a:r>
              <a:rPr lang="en-US" sz="2400" dirty="0" err="1"/>
              <a:t>Ciphertext</a:t>
            </a:r>
            <a:r>
              <a:rPr lang="en-US" sz="2400" dirty="0"/>
              <a:t> Size  </a:t>
            </a:r>
            <a:r>
              <a:rPr lang="en-US" dirty="0"/>
              <a:t>(bytes)</a:t>
            </a:r>
          </a:p>
        </p:txBody>
      </p:sp>
      <p:grpSp>
        <p:nvGrpSpPr>
          <p:cNvPr id="10" name="Group 9">
            <a:extLst>
              <a:ext uri="{FF2B5EF4-FFF2-40B4-BE49-F238E27FC236}">
                <a16:creationId xmlns:a16="http://schemas.microsoft.com/office/drawing/2014/main" id="{43D3D6E7-5747-A84A-97E9-97777654509C}"/>
              </a:ext>
            </a:extLst>
          </p:cNvPr>
          <p:cNvGrpSpPr/>
          <p:nvPr/>
        </p:nvGrpSpPr>
        <p:grpSpPr>
          <a:xfrm>
            <a:off x="11213299" y="228302"/>
            <a:ext cx="559451" cy="5857875"/>
            <a:chOff x="11213299" y="228302"/>
            <a:chExt cx="559451" cy="5857875"/>
          </a:xfrm>
        </p:grpSpPr>
        <p:sp>
          <p:nvSpPr>
            <p:cNvPr id="7" name="TextBox 6">
              <a:extLst>
                <a:ext uri="{FF2B5EF4-FFF2-40B4-BE49-F238E27FC236}">
                  <a16:creationId xmlns:a16="http://schemas.microsoft.com/office/drawing/2014/main" id="{525E0E6B-210E-0749-BAB8-6E09E5C6A8C6}"/>
                </a:ext>
              </a:extLst>
            </p:cNvPr>
            <p:cNvSpPr txBox="1"/>
            <p:nvPr/>
          </p:nvSpPr>
          <p:spPr>
            <a:xfrm rot="16200000">
              <a:off x="8612980" y="2926407"/>
              <a:ext cx="5857875" cy="461665"/>
            </a:xfrm>
            <a:prstGeom prst="rect">
              <a:avLst/>
            </a:prstGeom>
            <a:noFill/>
          </p:spPr>
          <p:txBody>
            <a:bodyPr wrap="square" rtlCol="0">
              <a:spAutoFit/>
            </a:bodyPr>
            <a:lstStyle/>
            <a:p>
              <a:pPr algn="ctr"/>
              <a:r>
                <a:rPr lang="en-US" sz="2400" dirty="0"/>
                <a:t>Lattice      Codes      Other</a:t>
              </a:r>
            </a:p>
          </p:txBody>
        </p:sp>
        <p:sp>
          <p:nvSpPr>
            <p:cNvPr id="3" name="Oval 2">
              <a:extLst>
                <a:ext uri="{FF2B5EF4-FFF2-40B4-BE49-F238E27FC236}">
                  <a16:creationId xmlns:a16="http://schemas.microsoft.com/office/drawing/2014/main" id="{ECFCFB0A-285C-6E42-BFD7-7D21F27DE9D8}"/>
                </a:ext>
              </a:extLst>
            </p:cNvPr>
            <p:cNvSpPr/>
            <p:nvPr/>
          </p:nvSpPr>
          <p:spPr>
            <a:xfrm>
              <a:off x="11213299" y="298607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Oval 7">
              <a:extLst>
                <a:ext uri="{FF2B5EF4-FFF2-40B4-BE49-F238E27FC236}">
                  <a16:creationId xmlns:a16="http://schemas.microsoft.com/office/drawing/2014/main" id="{D500D207-70A3-E748-9F25-4D0A7E7083C7}"/>
                </a:ext>
              </a:extLst>
            </p:cNvPr>
            <p:cNvSpPr/>
            <p:nvPr/>
          </p:nvSpPr>
          <p:spPr>
            <a:xfrm>
              <a:off x="11237106" y="4210030"/>
              <a:ext cx="142875" cy="142875"/>
            </a:xfrm>
            <a:prstGeom prst="ellipse">
              <a:avLst/>
            </a:prstGeom>
            <a:solidFill>
              <a:srgbClr val="EE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Oval 8">
              <a:extLst>
                <a:ext uri="{FF2B5EF4-FFF2-40B4-BE49-F238E27FC236}">
                  <a16:creationId xmlns:a16="http://schemas.microsoft.com/office/drawing/2014/main" id="{DAE4205E-DF01-1F40-AB44-E95AB7F45201}"/>
                </a:ext>
              </a:extLst>
            </p:cNvPr>
            <p:cNvSpPr/>
            <p:nvPr/>
          </p:nvSpPr>
          <p:spPr>
            <a:xfrm>
              <a:off x="11237116" y="1909744"/>
              <a:ext cx="142875" cy="14287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Tree>
    <p:extLst>
      <p:ext uri="{BB962C8B-B14F-4D97-AF65-F5344CB8AC3E}">
        <p14:creationId xmlns:p14="http://schemas.microsoft.com/office/powerpoint/2010/main" val="389919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040613-E43B-4B5D-A2FE-4DBF38FDA0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07" t="9481" r="6560" b="5093"/>
          <a:stretch/>
        </p:blipFill>
        <p:spPr>
          <a:xfrm>
            <a:off x="885825" y="971551"/>
            <a:ext cx="9986964" cy="5029200"/>
          </a:xfrm>
        </p:spPr>
      </p:pic>
      <p:grpSp>
        <p:nvGrpSpPr>
          <p:cNvPr id="9" name="Group 8">
            <a:extLst>
              <a:ext uri="{FF2B5EF4-FFF2-40B4-BE49-F238E27FC236}">
                <a16:creationId xmlns:a16="http://schemas.microsoft.com/office/drawing/2014/main" id="{DF30BA66-1978-AF41-B77A-AECAB95DA7D5}"/>
              </a:ext>
            </a:extLst>
          </p:cNvPr>
          <p:cNvGrpSpPr/>
          <p:nvPr/>
        </p:nvGrpSpPr>
        <p:grpSpPr>
          <a:xfrm>
            <a:off x="11213299" y="321469"/>
            <a:ext cx="559451" cy="5857875"/>
            <a:chOff x="11213299" y="228302"/>
            <a:chExt cx="559451" cy="5857875"/>
          </a:xfrm>
        </p:grpSpPr>
        <p:sp>
          <p:nvSpPr>
            <p:cNvPr id="10" name="TextBox 9">
              <a:extLst>
                <a:ext uri="{FF2B5EF4-FFF2-40B4-BE49-F238E27FC236}">
                  <a16:creationId xmlns:a16="http://schemas.microsoft.com/office/drawing/2014/main" id="{E21CFC47-4F7C-9741-A821-F63378128A75}"/>
                </a:ext>
              </a:extLst>
            </p:cNvPr>
            <p:cNvSpPr txBox="1"/>
            <p:nvPr/>
          </p:nvSpPr>
          <p:spPr>
            <a:xfrm rot="16200000">
              <a:off x="8612980" y="2926407"/>
              <a:ext cx="5857875" cy="461665"/>
            </a:xfrm>
            <a:prstGeom prst="rect">
              <a:avLst/>
            </a:prstGeom>
            <a:noFill/>
          </p:spPr>
          <p:txBody>
            <a:bodyPr wrap="square" rtlCol="0">
              <a:spAutoFit/>
            </a:bodyPr>
            <a:lstStyle/>
            <a:p>
              <a:pPr algn="ctr"/>
              <a:r>
                <a:rPr lang="en-US" sz="2400" dirty="0"/>
                <a:t>Lattice      Codes      Other</a:t>
              </a:r>
            </a:p>
          </p:txBody>
        </p:sp>
        <p:sp>
          <p:nvSpPr>
            <p:cNvPr id="11" name="Oval 10">
              <a:extLst>
                <a:ext uri="{FF2B5EF4-FFF2-40B4-BE49-F238E27FC236}">
                  <a16:creationId xmlns:a16="http://schemas.microsoft.com/office/drawing/2014/main" id="{22EBD3F8-7088-834A-8FA2-5E18B46F3980}"/>
                </a:ext>
              </a:extLst>
            </p:cNvPr>
            <p:cNvSpPr/>
            <p:nvPr/>
          </p:nvSpPr>
          <p:spPr>
            <a:xfrm>
              <a:off x="11213299" y="298607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Oval 11">
              <a:extLst>
                <a:ext uri="{FF2B5EF4-FFF2-40B4-BE49-F238E27FC236}">
                  <a16:creationId xmlns:a16="http://schemas.microsoft.com/office/drawing/2014/main" id="{F0A2396D-F937-C84E-9F48-F59A0E015DF4}"/>
                </a:ext>
              </a:extLst>
            </p:cNvPr>
            <p:cNvSpPr/>
            <p:nvPr/>
          </p:nvSpPr>
          <p:spPr>
            <a:xfrm>
              <a:off x="11237106" y="4210030"/>
              <a:ext cx="142875" cy="142875"/>
            </a:xfrm>
            <a:prstGeom prst="ellipse">
              <a:avLst/>
            </a:prstGeom>
            <a:solidFill>
              <a:srgbClr val="EE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Oval 12">
              <a:extLst>
                <a:ext uri="{FF2B5EF4-FFF2-40B4-BE49-F238E27FC236}">
                  <a16:creationId xmlns:a16="http://schemas.microsoft.com/office/drawing/2014/main" id="{B50A5FA7-B0B7-9242-BF82-3122B7BC4508}"/>
                </a:ext>
              </a:extLst>
            </p:cNvPr>
            <p:cNvSpPr/>
            <p:nvPr/>
          </p:nvSpPr>
          <p:spPr>
            <a:xfrm>
              <a:off x="11237116" y="1909744"/>
              <a:ext cx="142875" cy="142875"/>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14" name="TextBox 13">
            <a:extLst>
              <a:ext uri="{FF2B5EF4-FFF2-40B4-BE49-F238E27FC236}">
                <a16:creationId xmlns:a16="http://schemas.microsoft.com/office/drawing/2014/main" id="{7B4D0788-D2BB-4244-985B-150B5CE045DB}"/>
              </a:ext>
            </a:extLst>
          </p:cNvPr>
          <p:cNvSpPr txBox="1"/>
          <p:nvPr/>
        </p:nvSpPr>
        <p:spPr>
          <a:xfrm>
            <a:off x="3221831" y="171450"/>
            <a:ext cx="5857875" cy="461665"/>
          </a:xfrm>
          <a:prstGeom prst="rect">
            <a:avLst/>
          </a:prstGeom>
          <a:noFill/>
        </p:spPr>
        <p:txBody>
          <a:bodyPr wrap="square" rtlCol="0">
            <a:spAutoFit/>
          </a:bodyPr>
          <a:lstStyle/>
          <a:p>
            <a:pPr algn="ctr"/>
            <a:r>
              <a:rPr lang="en-US" sz="2400" dirty="0"/>
              <a:t>KEM/Encryption (Category 3)  Performance</a:t>
            </a:r>
          </a:p>
        </p:txBody>
      </p:sp>
      <p:sp>
        <p:nvSpPr>
          <p:cNvPr id="15" name="TextBox 14">
            <a:extLst>
              <a:ext uri="{FF2B5EF4-FFF2-40B4-BE49-F238E27FC236}">
                <a16:creationId xmlns:a16="http://schemas.microsoft.com/office/drawing/2014/main" id="{87D73A5E-DDF2-4C41-9214-95B8764B971D}"/>
              </a:ext>
            </a:extLst>
          </p:cNvPr>
          <p:cNvSpPr txBox="1"/>
          <p:nvPr/>
        </p:nvSpPr>
        <p:spPr>
          <a:xfrm>
            <a:off x="3221831" y="6024562"/>
            <a:ext cx="5857875" cy="461665"/>
          </a:xfrm>
          <a:prstGeom prst="rect">
            <a:avLst/>
          </a:prstGeom>
          <a:noFill/>
        </p:spPr>
        <p:txBody>
          <a:bodyPr wrap="square" rtlCol="0">
            <a:spAutoFit/>
          </a:bodyPr>
          <a:lstStyle/>
          <a:p>
            <a:pPr algn="ctr"/>
            <a:r>
              <a:rPr lang="en-US" sz="2400" dirty="0" err="1"/>
              <a:t>Enc</a:t>
            </a:r>
            <a:r>
              <a:rPr lang="en-US" sz="2400" dirty="0"/>
              <a:t> Time  </a:t>
            </a:r>
            <a:r>
              <a:rPr lang="en-US" dirty="0"/>
              <a:t>(1000s of cycles)</a:t>
            </a:r>
          </a:p>
        </p:txBody>
      </p:sp>
      <p:sp>
        <p:nvSpPr>
          <p:cNvPr id="16" name="TextBox 15">
            <a:extLst>
              <a:ext uri="{FF2B5EF4-FFF2-40B4-BE49-F238E27FC236}">
                <a16:creationId xmlns:a16="http://schemas.microsoft.com/office/drawing/2014/main" id="{B1B49A26-B808-1B4C-BF5D-51A3DFDD1281}"/>
              </a:ext>
            </a:extLst>
          </p:cNvPr>
          <p:cNvSpPr txBox="1"/>
          <p:nvPr/>
        </p:nvSpPr>
        <p:spPr>
          <a:xfrm rot="16200000">
            <a:off x="-2355059" y="3019574"/>
            <a:ext cx="5857875" cy="461665"/>
          </a:xfrm>
          <a:prstGeom prst="rect">
            <a:avLst/>
          </a:prstGeom>
          <a:noFill/>
        </p:spPr>
        <p:txBody>
          <a:bodyPr wrap="square" rtlCol="0">
            <a:spAutoFit/>
          </a:bodyPr>
          <a:lstStyle/>
          <a:p>
            <a:pPr algn="ctr"/>
            <a:r>
              <a:rPr lang="en-US" sz="2400" dirty="0"/>
              <a:t>Dec Time  </a:t>
            </a:r>
            <a:r>
              <a:rPr lang="en-US" dirty="0"/>
              <a:t>(1000s of cycles)</a:t>
            </a:r>
          </a:p>
        </p:txBody>
      </p:sp>
    </p:spTree>
    <p:extLst>
      <p:ext uri="{BB962C8B-B14F-4D97-AF65-F5344CB8AC3E}">
        <p14:creationId xmlns:p14="http://schemas.microsoft.com/office/powerpoint/2010/main" val="288613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817328-BF49-4DCD-9FA7-D9FAF3F2DD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08" t="10204" r="6103" b="5154"/>
          <a:stretch/>
        </p:blipFill>
        <p:spPr>
          <a:xfrm>
            <a:off x="871537" y="1042987"/>
            <a:ext cx="10101263" cy="5014913"/>
          </a:xfrm>
        </p:spPr>
      </p:pic>
      <p:sp>
        <p:nvSpPr>
          <p:cNvPr id="3" name="TextBox 2">
            <a:extLst>
              <a:ext uri="{FF2B5EF4-FFF2-40B4-BE49-F238E27FC236}">
                <a16:creationId xmlns:a16="http://schemas.microsoft.com/office/drawing/2014/main" id="{550BB929-FFF9-1945-8BD3-DA6256C1C69D}"/>
              </a:ext>
            </a:extLst>
          </p:cNvPr>
          <p:cNvSpPr txBox="1"/>
          <p:nvPr/>
        </p:nvSpPr>
        <p:spPr>
          <a:xfrm>
            <a:off x="2575321" y="314325"/>
            <a:ext cx="6693694" cy="461665"/>
          </a:xfrm>
          <a:prstGeom prst="rect">
            <a:avLst/>
          </a:prstGeom>
          <a:noFill/>
        </p:spPr>
        <p:txBody>
          <a:bodyPr wrap="square" rtlCol="0">
            <a:spAutoFit/>
          </a:bodyPr>
          <a:lstStyle/>
          <a:p>
            <a:pPr algn="ctr"/>
            <a:r>
              <a:rPr lang="en-US" sz="2400" dirty="0"/>
              <a:t>KEM/Encryption (Category 3)  Performance by Size</a:t>
            </a:r>
          </a:p>
        </p:txBody>
      </p:sp>
      <p:sp>
        <p:nvSpPr>
          <p:cNvPr id="4" name="TextBox 3">
            <a:extLst>
              <a:ext uri="{FF2B5EF4-FFF2-40B4-BE49-F238E27FC236}">
                <a16:creationId xmlns:a16="http://schemas.microsoft.com/office/drawing/2014/main" id="{140362A3-5BA0-344A-837C-7AA237C838A1}"/>
              </a:ext>
            </a:extLst>
          </p:cNvPr>
          <p:cNvSpPr txBox="1"/>
          <p:nvPr/>
        </p:nvSpPr>
        <p:spPr>
          <a:xfrm>
            <a:off x="3221831" y="6124578"/>
            <a:ext cx="5857875" cy="461665"/>
          </a:xfrm>
          <a:prstGeom prst="rect">
            <a:avLst/>
          </a:prstGeom>
          <a:noFill/>
        </p:spPr>
        <p:txBody>
          <a:bodyPr wrap="square" rtlCol="0">
            <a:spAutoFit/>
          </a:bodyPr>
          <a:lstStyle/>
          <a:p>
            <a:pPr algn="ctr"/>
            <a:r>
              <a:rPr lang="en-US" sz="2400" dirty="0" err="1"/>
              <a:t>KeyGen</a:t>
            </a:r>
            <a:r>
              <a:rPr lang="en-US" sz="2400" dirty="0"/>
              <a:t> + </a:t>
            </a:r>
            <a:r>
              <a:rPr lang="en-US" sz="2400" dirty="0" err="1"/>
              <a:t>Enc</a:t>
            </a:r>
            <a:r>
              <a:rPr lang="en-US" sz="2400" dirty="0"/>
              <a:t> Time  </a:t>
            </a:r>
            <a:r>
              <a:rPr lang="en-US" dirty="0"/>
              <a:t>(1000s of cycles)</a:t>
            </a:r>
          </a:p>
        </p:txBody>
      </p:sp>
      <p:sp>
        <p:nvSpPr>
          <p:cNvPr id="6" name="TextBox 5">
            <a:extLst>
              <a:ext uri="{FF2B5EF4-FFF2-40B4-BE49-F238E27FC236}">
                <a16:creationId xmlns:a16="http://schemas.microsoft.com/office/drawing/2014/main" id="{6DEEA50C-405F-2548-B28E-050BC0CF6032}"/>
              </a:ext>
            </a:extLst>
          </p:cNvPr>
          <p:cNvSpPr txBox="1"/>
          <p:nvPr/>
        </p:nvSpPr>
        <p:spPr>
          <a:xfrm rot="16200000">
            <a:off x="-2283623" y="3276758"/>
            <a:ext cx="5857875" cy="461665"/>
          </a:xfrm>
          <a:prstGeom prst="rect">
            <a:avLst/>
          </a:prstGeom>
          <a:noFill/>
        </p:spPr>
        <p:txBody>
          <a:bodyPr wrap="square" rtlCol="0">
            <a:spAutoFit/>
          </a:bodyPr>
          <a:lstStyle/>
          <a:p>
            <a:pPr algn="ctr"/>
            <a:r>
              <a:rPr lang="en-US" sz="2400" dirty="0"/>
              <a:t>Public Key + </a:t>
            </a:r>
            <a:r>
              <a:rPr lang="en-US" sz="2400" dirty="0" err="1"/>
              <a:t>Ciphertext</a:t>
            </a:r>
            <a:r>
              <a:rPr lang="en-US" sz="2400" dirty="0"/>
              <a:t> Size  </a:t>
            </a:r>
            <a:r>
              <a:rPr lang="en-US" dirty="0"/>
              <a:t>(bytes)</a:t>
            </a:r>
          </a:p>
        </p:txBody>
      </p:sp>
      <p:grpSp>
        <p:nvGrpSpPr>
          <p:cNvPr id="7" name="Group 6">
            <a:extLst>
              <a:ext uri="{FF2B5EF4-FFF2-40B4-BE49-F238E27FC236}">
                <a16:creationId xmlns:a16="http://schemas.microsoft.com/office/drawing/2014/main" id="{FF65528C-55A8-2946-B897-A5F596068867}"/>
              </a:ext>
            </a:extLst>
          </p:cNvPr>
          <p:cNvGrpSpPr/>
          <p:nvPr/>
        </p:nvGrpSpPr>
        <p:grpSpPr>
          <a:xfrm>
            <a:off x="11213299" y="321469"/>
            <a:ext cx="559451" cy="5857875"/>
            <a:chOff x="11213299" y="228302"/>
            <a:chExt cx="559451" cy="5857875"/>
          </a:xfrm>
        </p:grpSpPr>
        <p:sp>
          <p:nvSpPr>
            <p:cNvPr id="8" name="TextBox 7">
              <a:extLst>
                <a:ext uri="{FF2B5EF4-FFF2-40B4-BE49-F238E27FC236}">
                  <a16:creationId xmlns:a16="http://schemas.microsoft.com/office/drawing/2014/main" id="{7BC9C922-D71F-B64E-B6A2-313D72C2C51F}"/>
                </a:ext>
              </a:extLst>
            </p:cNvPr>
            <p:cNvSpPr txBox="1"/>
            <p:nvPr/>
          </p:nvSpPr>
          <p:spPr>
            <a:xfrm rot="16200000">
              <a:off x="8612980" y="2926407"/>
              <a:ext cx="5857875" cy="461665"/>
            </a:xfrm>
            <a:prstGeom prst="rect">
              <a:avLst/>
            </a:prstGeom>
            <a:noFill/>
          </p:spPr>
          <p:txBody>
            <a:bodyPr wrap="square" rtlCol="0">
              <a:spAutoFit/>
            </a:bodyPr>
            <a:lstStyle/>
            <a:p>
              <a:pPr algn="ctr"/>
              <a:r>
                <a:rPr lang="en-US" sz="2400" dirty="0"/>
                <a:t>Lattice      Codes      Other</a:t>
              </a:r>
            </a:p>
          </p:txBody>
        </p:sp>
        <p:sp>
          <p:nvSpPr>
            <p:cNvPr id="9" name="Oval 8">
              <a:extLst>
                <a:ext uri="{FF2B5EF4-FFF2-40B4-BE49-F238E27FC236}">
                  <a16:creationId xmlns:a16="http://schemas.microsoft.com/office/drawing/2014/main" id="{7BA2482F-CA50-2C43-8297-DEE3FB999B0A}"/>
                </a:ext>
              </a:extLst>
            </p:cNvPr>
            <p:cNvSpPr/>
            <p:nvPr/>
          </p:nvSpPr>
          <p:spPr>
            <a:xfrm>
              <a:off x="11213299" y="298607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Oval 9">
              <a:extLst>
                <a:ext uri="{FF2B5EF4-FFF2-40B4-BE49-F238E27FC236}">
                  <a16:creationId xmlns:a16="http://schemas.microsoft.com/office/drawing/2014/main" id="{FF7BC55D-7160-6144-B295-2D7961855099}"/>
                </a:ext>
              </a:extLst>
            </p:cNvPr>
            <p:cNvSpPr/>
            <p:nvPr/>
          </p:nvSpPr>
          <p:spPr>
            <a:xfrm>
              <a:off x="11237106" y="4210030"/>
              <a:ext cx="142875" cy="142875"/>
            </a:xfrm>
            <a:prstGeom prst="ellipse">
              <a:avLst/>
            </a:prstGeom>
            <a:solidFill>
              <a:srgbClr val="EE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Oval 10">
              <a:extLst>
                <a:ext uri="{FF2B5EF4-FFF2-40B4-BE49-F238E27FC236}">
                  <a16:creationId xmlns:a16="http://schemas.microsoft.com/office/drawing/2014/main" id="{FC36348B-4DB4-C949-BCF5-D4184EF1E4F8}"/>
                </a:ext>
              </a:extLst>
            </p:cNvPr>
            <p:cNvSpPr/>
            <p:nvPr/>
          </p:nvSpPr>
          <p:spPr>
            <a:xfrm>
              <a:off x="11237116" y="1909744"/>
              <a:ext cx="142875" cy="142875"/>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Tree>
    <p:extLst>
      <p:ext uri="{BB962C8B-B14F-4D97-AF65-F5344CB8AC3E}">
        <p14:creationId xmlns:p14="http://schemas.microsoft.com/office/powerpoint/2010/main" val="167049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C151D6-83AB-46C7-A241-B93AE109237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57" t="8935" r="10983" b="4487"/>
          <a:stretch/>
        </p:blipFill>
        <p:spPr>
          <a:xfrm>
            <a:off x="2128838" y="814388"/>
            <a:ext cx="8101013" cy="5343526"/>
          </a:xfrm>
        </p:spPr>
      </p:pic>
      <p:sp>
        <p:nvSpPr>
          <p:cNvPr id="3" name="TextBox 2">
            <a:extLst>
              <a:ext uri="{FF2B5EF4-FFF2-40B4-BE49-F238E27FC236}">
                <a16:creationId xmlns:a16="http://schemas.microsoft.com/office/drawing/2014/main" id="{2A66900B-F101-4746-BEEF-072817356770}"/>
              </a:ext>
            </a:extLst>
          </p:cNvPr>
          <p:cNvSpPr txBox="1"/>
          <p:nvPr/>
        </p:nvSpPr>
        <p:spPr>
          <a:xfrm>
            <a:off x="2575321" y="200023"/>
            <a:ext cx="6693694" cy="461665"/>
          </a:xfrm>
          <a:prstGeom prst="rect">
            <a:avLst/>
          </a:prstGeom>
          <a:noFill/>
        </p:spPr>
        <p:txBody>
          <a:bodyPr wrap="square" rtlCol="0">
            <a:spAutoFit/>
          </a:bodyPr>
          <a:lstStyle/>
          <a:p>
            <a:pPr algn="ctr"/>
            <a:r>
              <a:rPr lang="en-US" sz="2400" dirty="0"/>
              <a:t>Signatures (Category 1)  Performance</a:t>
            </a:r>
          </a:p>
        </p:txBody>
      </p:sp>
      <p:grpSp>
        <p:nvGrpSpPr>
          <p:cNvPr id="4" name="Group 3">
            <a:extLst>
              <a:ext uri="{FF2B5EF4-FFF2-40B4-BE49-F238E27FC236}">
                <a16:creationId xmlns:a16="http://schemas.microsoft.com/office/drawing/2014/main" id="{41688415-5B42-EF43-9FBE-00F6F10AE92C}"/>
              </a:ext>
            </a:extLst>
          </p:cNvPr>
          <p:cNvGrpSpPr/>
          <p:nvPr/>
        </p:nvGrpSpPr>
        <p:grpSpPr>
          <a:xfrm>
            <a:off x="10778583" y="430855"/>
            <a:ext cx="559451" cy="5857875"/>
            <a:chOff x="11213299" y="228302"/>
            <a:chExt cx="559451" cy="5857875"/>
          </a:xfrm>
        </p:grpSpPr>
        <p:sp>
          <p:nvSpPr>
            <p:cNvPr id="6" name="TextBox 5">
              <a:extLst>
                <a:ext uri="{FF2B5EF4-FFF2-40B4-BE49-F238E27FC236}">
                  <a16:creationId xmlns:a16="http://schemas.microsoft.com/office/drawing/2014/main" id="{83BE1B6D-5B7F-CD41-8C78-DBA0B66ED1E9}"/>
                </a:ext>
              </a:extLst>
            </p:cNvPr>
            <p:cNvSpPr txBox="1"/>
            <p:nvPr/>
          </p:nvSpPr>
          <p:spPr>
            <a:xfrm rot="16200000">
              <a:off x="8612980" y="2926407"/>
              <a:ext cx="5857875" cy="461665"/>
            </a:xfrm>
            <a:prstGeom prst="rect">
              <a:avLst/>
            </a:prstGeom>
            <a:noFill/>
          </p:spPr>
          <p:txBody>
            <a:bodyPr wrap="square" rtlCol="0">
              <a:spAutoFit/>
            </a:bodyPr>
            <a:lstStyle/>
            <a:p>
              <a:pPr algn="ctr"/>
              <a:r>
                <a:rPr lang="en-US" sz="2400" dirty="0"/>
                <a:t>Lattice      Hash/Symmetric      Multivariate</a:t>
              </a:r>
            </a:p>
          </p:txBody>
        </p:sp>
        <p:sp>
          <p:nvSpPr>
            <p:cNvPr id="7" name="Oval 6">
              <a:extLst>
                <a:ext uri="{FF2B5EF4-FFF2-40B4-BE49-F238E27FC236}">
                  <a16:creationId xmlns:a16="http://schemas.microsoft.com/office/drawing/2014/main" id="{67777784-5B57-BF4D-9EA0-E9EACE16B5B4}"/>
                </a:ext>
              </a:extLst>
            </p:cNvPr>
            <p:cNvSpPr/>
            <p:nvPr/>
          </p:nvSpPr>
          <p:spPr>
            <a:xfrm>
              <a:off x="11213299" y="347185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Oval 7">
              <a:extLst>
                <a:ext uri="{FF2B5EF4-FFF2-40B4-BE49-F238E27FC236}">
                  <a16:creationId xmlns:a16="http://schemas.microsoft.com/office/drawing/2014/main" id="{D1222580-F569-2040-93DD-A1B43DC2F47F}"/>
                </a:ext>
              </a:extLst>
            </p:cNvPr>
            <p:cNvSpPr/>
            <p:nvPr/>
          </p:nvSpPr>
          <p:spPr>
            <a:xfrm>
              <a:off x="11237106" y="5238739"/>
              <a:ext cx="142875" cy="142875"/>
            </a:xfrm>
            <a:prstGeom prst="ellipse">
              <a:avLst/>
            </a:prstGeom>
            <a:solidFill>
              <a:srgbClr val="EE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Oval 8">
              <a:extLst>
                <a:ext uri="{FF2B5EF4-FFF2-40B4-BE49-F238E27FC236}">
                  <a16:creationId xmlns:a16="http://schemas.microsoft.com/office/drawing/2014/main" id="{BE361ABD-F96B-3848-99F5-DAE5051C9752}"/>
                </a:ext>
              </a:extLst>
            </p:cNvPr>
            <p:cNvSpPr/>
            <p:nvPr/>
          </p:nvSpPr>
          <p:spPr>
            <a:xfrm>
              <a:off x="11237116" y="1281084"/>
              <a:ext cx="142875" cy="142875"/>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10" name="TextBox 9">
            <a:extLst>
              <a:ext uri="{FF2B5EF4-FFF2-40B4-BE49-F238E27FC236}">
                <a16:creationId xmlns:a16="http://schemas.microsoft.com/office/drawing/2014/main" id="{7B75B04F-A325-654F-A0BB-B2B64FBD9FED}"/>
              </a:ext>
            </a:extLst>
          </p:cNvPr>
          <p:cNvSpPr txBox="1"/>
          <p:nvPr/>
        </p:nvSpPr>
        <p:spPr>
          <a:xfrm>
            <a:off x="3221831" y="6181730"/>
            <a:ext cx="5857875" cy="461665"/>
          </a:xfrm>
          <a:prstGeom prst="rect">
            <a:avLst/>
          </a:prstGeom>
          <a:noFill/>
        </p:spPr>
        <p:txBody>
          <a:bodyPr wrap="square" rtlCol="0">
            <a:spAutoFit/>
          </a:bodyPr>
          <a:lstStyle/>
          <a:p>
            <a:pPr algn="ctr"/>
            <a:r>
              <a:rPr lang="en-US" sz="2400" dirty="0" err="1"/>
              <a:t>KeyGen</a:t>
            </a:r>
            <a:r>
              <a:rPr lang="en-US" sz="2400" dirty="0"/>
              <a:t> Time  </a:t>
            </a:r>
            <a:r>
              <a:rPr lang="en-US" dirty="0"/>
              <a:t>(1000s of cycles)</a:t>
            </a:r>
          </a:p>
        </p:txBody>
      </p:sp>
      <p:sp>
        <p:nvSpPr>
          <p:cNvPr id="11" name="TextBox 10">
            <a:extLst>
              <a:ext uri="{FF2B5EF4-FFF2-40B4-BE49-F238E27FC236}">
                <a16:creationId xmlns:a16="http://schemas.microsoft.com/office/drawing/2014/main" id="{C3559969-3FE6-FF4C-BDAE-F91A5CF8DD5A}"/>
              </a:ext>
            </a:extLst>
          </p:cNvPr>
          <p:cNvSpPr txBox="1"/>
          <p:nvPr/>
        </p:nvSpPr>
        <p:spPr>
          <a:xfrm rot="16200000">
            <a:off x="-1447508" y="3252792"/>
            <a:ext cx="5857875" cy="461665"/>
          </a:xfrm>
          <a:prstGeom prst="rect">
            <a:avLst/>
          </a:prstGeom>
          <a:noFill/>
        </p:spPr>
        <p:txBody>
          <a:bodyPr wrap="square" rtlCol="0">
            <a:spAutoFit/>
          </a:bodyPr>
          <a:lstStyle/>
          <a:p>
            <a:pPr algn="ctr"/>
            <a:r>
              <a:rPr lang="en-US" sz="2400" dirty="0"/>
              <a:t>Signing Time  </a:t>
            </a:r>
            <a:r>
              <a:rPr lang="en-US" dirty="0"/>
              <a:t>(1000s of cycles)</a:t>
            </a:r>
          </a:p>
        </p:txBody>
      </p:sp>
    </p:spTree>
    <p:extLst>
      <p:ext uri="{BB962C8B-B14F-4D97-AF65-F5344CB8AC3E}">
        <p14:creationId xmlns:p14="http://schemas.microsoft.com/office/powerpoint/2010/main" val="259163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B5464B-F430-42D5-8E0F-56C92C8FF06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23" t="9453" r="10935" b="4999"/>
          <a:stretch/>
        </p:blipFill>
        <p:spPr>
          <a:xfrm>
            <a:off x="1914525" y="828675"/>
            <a:ext cx="7815262" cy="5100638"/>
          </a:xfrm>
        </p:spPr>
      </p:pic>
      <p:sp>
        <p:nvSpPr>
          <p:cNvPr id="3" name="TextBox 2">
            <a:extLst>
              <a:ext uri="{FF2B5EF4-FFF2-40B4-BE49-F238E27FC236}">
                <a16:creationId xmlns:a16="http://schemas.microsoft.com/office/drawing/2014/main" id="{0D17E16A-2D6B-CC48-BFA1-87B6186DD313}"/>
              </a:ext>
            </a:extLst>
          </p:cNvPr>
          <p:cNvSpPr txBox="1"/>
          <p:nvPr/>
        </p:nvSpPr>
        <p:spPr>
          <a:xfrm>
            <a:off x="2575321" y="200023"/>
            <a:ext cx="6693694" cy="461665"/>
          </a:xfrm>
          <a:prstGeom prst="rect">
            <a:avLst/>
          </a:prstGeom>
          <a:noFill/>
        </p:spPr>
        <p:txBody>
          <a:bodyPr wrap="square" rtlCol="0">
            <a:spAutoFit/>
          </a:bodyPr>
          <a:lstStyle/>
          <a:p>
            <a:pPr algn="ctr"/>
            <a:r>
              <a:rPr lang="en-US" sz="2400" dirty="0"/>
              <a:t>Signature (Category 1)  Sizes</a:t>
            </a:r>
          </a:p>
        </p:txBody>
      </p:sp>
      <p:grpSp>
        <p:nvGrpSpPr>
          <p:cNvPr id="4" name="Group 3">
            <a:extLst>
              <a:ext uri="{FF2B5EF4-FFF2-40B4-BE49-F238E27FC236}">
                <a16:creationId xmlns:a16="http://schemas.microsoft.com/office/drawing/2014/main" id="{71F79630-277C-DA4C-8852-5075B4F6833C}"/>
              </a:ext>
            </a:extLst>
          </p:cNvPr>
          <p:cNvGrpSpPr/>
          <p:nvPr/>
        </p:nvGrpSpPr>
        <p:grpSpPr>
          <a:xfrm>
            <a:off x="10264233" y="316555"/>
            <a:ext cx="559451" cy="5857875"/>
            <a:chOff x="11213299" y="228302"/>
            <a:chExt cx="559451" cy="5857875"/>
          </a:xfrm>
        </p:grpSpPr>
        <p:sp>
          <p:nvSpPr>
            <p:cNvPr id="6" name="TextBox 5">
              <a:extLst>
                <a:ext uri="{FF2B5EF4-FFF2-40B4-BE49-F238E27FC236}">
                  <a16:creationId xmlns:a16="http://schemas.microsoft.com/office/drawing/2014/main" id="{2F87D547-53C9-C846-93E6-2E2C8D09F807}"/>
                </a:ext>
              </a:extLst>
            </p:cNvPr>
            <p:cNvSpPr txBox="1"/>
            <p:nvPr/>
          </p:nvSpPr>
          <p:spPr>
            <a:xfrm rot="16200000">
              <a:off x="8612980" y="2926407"/>
              <a:ext cx="5857875" cy="461665"/>
            </a:xfrm>
            <a:prstGeom prst="rect">
              <a:avLst/>
            </a:prstGeom>
            <a:noFill/>
          </p:spPr>
          <p:txBody>
            <a:bodyPr wrap="square" rtlCol="0">
              <a:spAutoFit/>
            </a:bodyPr>
            <a:lstStyle/>
            <a:p>
              <a:pPr algn="ctr"/>
              <a:r>
                <a:rPr lang="en-US" sz="2400" dirty="0"/>
                <a:t>Lattice      Hash/Symmetric      Multivariate</a:t>
              </a:r>
            </a:p>
          </p:txBody>
        </p:sp>
        <p:sp>
          <p:nvSpPr>
            <p:cNvPr id="7" name="Oval 6">
              <a:extLst>
                <a:ext uri="{FF2B5EF4-FFF2-40B4-BE49-F238E27FC236}">
                  <a16:creationId xmlns:a16="http://schemas.microsoft.com/office/drawing/2014/main" id="{2A2F2165-2825-6E43-90F5-C42CF6C45543}"/>
                </a:ext>
              </a:extLst>
            </p:cNvPr>
            <p:cNvSpPr/>
            <p:nvPr/>
          </p:nvSpPr>
          <p:spPr>
            <a:xfrm>
              <a:off x="11213299" y="347185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Oval 7">
              <a:extLst>
                <a:ext uri="{FF2B5EF4-FFF2-40B4-BE49-F238E27FC236}">
                  <a16:creationId xmlns:a16="http://schemas.microsoft.com/office/drawing/2014/main" id="{822CC30E-7EA4-FD44-B660-81ADB0ECC568}"/>
                </a:ext>
              </a:extLst>
            </p:cNvPr>
            <p:cNvSpPr/>
            <p:nvPr/>
          </p:nvSpPr>
          <p:spPr>
            <a:xfrm>
              <a:off x="11237106" y="5238739"/>
              <a:ext cx="142875" cy="142875"/>
            </a:xfrm>
            <a:prstGeom prst="ellipse">
              <a:avLst/>
            </a:prstGeom>
            <a:solidFill>
              <a:srgbClr val="EE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Oval 8">
              <a:extLst>
                <a:ext uri="{FF2B5EF4-FFF2-40B4-BE49-F238E27FC236}">
                  <a16:creationId xmlns:a16="http://schemas.microsoft.com/office/drawing/2014/main" id="{5D7D98D0-831F-2D44-8B29-FB601CA08D9D}"/>
                </a:ext>
              </a:extLst>
            </p:cNvPr>
            <p:cNvSpPr/>
            <p:nvPr/>
          </p:nvSpPr>
          <p:spPr>
            <a:xfrm>
              <a:off x="11237116" y="1281084"/>
              <a:ext cx="142875" cy="142875"/>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10" name="TextBox 9">
            <a:extLst>
              <a:ext uri="{FF2B5EF4-FFF2-40B4-BE49-F238E27FC236}">
                <a16:creationId xmlns:a16="http://schemas.microsoft.com/office/drawing/2014/main" id="{5D1CA187-615F-0443-80D4-D5855E5195F2}"/>
              </a:ext>
            </a:extLst>
          </p:cNvPr>
          <p:cNvSpPr txBox="1"/>
          <p:nvPr/>
        </p:nvSpPr>
        <p:spPr>
          <a:xfrm>
            <a:off x="3221831" y="6024562"/>
            <a:ext cx="5857875" cy="461665"/>
          </a:xfrm>
          <a:prstGeom prst="rect">
            <a:avLst/>
          </a:prstGeom>
          <a:noFill/>
        </p:spPr>
        <p:txBody>
          <a:bodyPr wrap="square" rtlCol="0">
            <a:spAutoFit/>
          </a:bodyPr>
          <a:lstStyle/>
          <a:p>
            <a:pPr algn="ctr"/>
            <a:r>
              <a:rPr lang="en-US" sz="2400" dirty="0"/>
              <a:t>Public Key Size  </a:t>
            </a:r>
            <a:r>
              <a:rPr lang="en-US" dirty="0"/>
              <a:t>(bytes)</a:t>
            </a:r>
          </a:p>
        </p:txBody>
      </p:sp>
      <p:sp>
        <p:nvSpPr>
          <p:cNvPr id="11" name="TextBox 10">
            <a:extLst>
              <a:ext uri="{FF2B5EF4-FFF2-40B4-BE49-F238E27FC236}">
                <a16:creationId xmlns:a16="http://schemas.microsoft.com/office/drawing/2014/main" id="{A9D40231-7BDB-EF4E-9E2B-91C3A587D4D3}"/>
              </a:ext>
            </a:extLst>
          </p:cNvPr>
          <p:cNvSpPr txBox="1"/>
          <p:nvPr/>
        </p:nvSpPr>
        <p:spPr>
          <a:xfrm rot="16200000">
            <a:off x="-1524970" y="3014660"/>
            <a:ext cx="5857875" cy="461665"/>
          </a:xfrm>
          <a:prstGeom prst="rect">
            <a:avLst/>
          </a:prstGeom>
          <a:noFill/>
        </p:spPr>
        <p:txBody>
          <a:bodyPr wrap="square" rtlCol="0">
            <a:spAutoFit/>
          </a:bodyPr>
          <a:lstStyle/>
          <a:p>
            <a:pPr algn="ctr"/>
            <a:r>
              <a:rPr lang="en-US" sz="2400" dirty="0"/>
              <a:t>Signature Size  </a:t>
            </a:r>
            <a:r>
              <a:rPr lang="en-US" dirty="0"/>
              <a:t>(bytes)</a:t>
            </a:r>
          </a:p>
        </p:txBody>
      </p:sp>
    </p:spTree>
    <p:extLst>
      <p:ext uri="{BB962C8B-B14F-4D97-AF65-F5344CB8AC3E}">
        <p14:creationId xmlns:p14="http://schemas.microsoft.com/office/powerpoint/2010/main" val="602418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373E10-A76D-4926-ADBC-AEF4FDBD26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14" t="9458" r="11499" b="4650"/>
          <a:stretch/>
        </p:blipFill>
        <p:spPr>
          <a:xfrm>
            <a:off x="1928814" y="828674"/>
            <a:ext cx="8058150" cy="5314951"/>
          </a:xfrm>
        </p:spPr>
      </p:pic>
      <p:sp>
        <p:nvSpPr>
          <p:cNvPr id="3" name="TextBox 2">
            <a:extLst>
              <a:ext uri="{FF2B5EF4-FFF2-40B4-BE49-F238E27FC236}">
                <a16:creationId xmlns:a16="http://schemas.microsoft.com/office/drawing/2014/main" id="{E255FA3F-3AF6-AE4D-8D3E-6EDBEE730FF2}"/>
              </a:ext>
            </a:extLst>
          </p:cNvPr>
          <p:cNvSpPr txBox="1"/>
          <p:nvPr/>
        </p:nvSpPr>
        <p:spPr>
          <a:xfrm>
            <a:off x="2575321" y="271461"/>
            <a:ext cx="6693694" cy="461665"/>
          </a:xfrm>
          <a:prstGeom prst="rect">
            <a:avLst/>
          </a:prstGeom>
          <a:noFill/>
        </p:spPr>
        <p:txBody>
          <a:bodyPr wrap="square" rtlCol="0">
            <a:spAutoFit/>
          </a:bodyPr>
          <a:lstStyle/>
          <a:p>
            <a:pPr algn="ctr"/>
            <a:r>
              <a:rPr lang="en-US" sz="2400" dirty="0"/>
              <a:t>Signatures (Category 3)  Performance by Size</a:t>
            </a:r>
          </a:p>
        </p:txBody>
      </p:sp>
      <p:grpSp>
        <p:nvGrpSpPr>
          <p:cNvPr id="4" name="Group 3">
            <a:extLst>
              <a:ext uri="{FF2B5EF4-FFF2-40B4-BE49-F238E27FC236}">
                <a16:creationId xmlns:a16="http://schemas.microsoft.com/office/drawing/2014/main" id="{C3055211-DA07-E145-9339-AC6403CE04BB}"/>
              </a:ext>
            </a:extLst>
          </p:cNvPr>
          <p:cNvGrpSpPr/>
          <p:nvPr/>
        </p:nvGrpSpPr>
        <p:grpSpPr>
          <a:xfrm>
            <a:off x="10264233" y="316555"/>
            <a:ext cx="559451" cy="5857875"/>
            <a:chOff x="11213299" y="228302"/>
            <a:chExt cx="559451" cy="5857875"/>
          </a:xfrm>
        </p:grpSpPr>
        <p:sp>
          <p:nvSpPr>
            <p:cNvPr id="6" name="TextBox 5">
              <a:extLst>
                <a:ext uri="{FF2B5EF4-FFF2-40B4-BE49-F238E27FC236}">
                  <a16:creationId xmlns:a16="http://schemas.microsoft.com/office/drawing/2014/main" id="{F5B0DCEE-FD10-0741-8700-E0A05A113A09}"/>
                </a:ext>
              </a:extLst>
            </p:cNvPr>
            <p:cNvSpPr txBox="1"/>
            <p:nvPr/>
          </p:nvSpPr>
          <p:spPr>
            <a:xfrm rot="16200000">
              <a:off x="8612980" y="2926407"/>
              <a:ext cx="5857875" cy="461665"/>
            </a:xfrm>
            <a:prstGeom prst="rect">
              <a:avLst/>
            </a:prstGeom>
            <a:noFill/>
          </p:spPr>
          <p:txBody>
            <a:bodyPr wrap="square" rtlCol="0">
              <a:spAutoFit/>
            </a:bodyPr>
            <a:lstStyle/>
            <a:p>
              <a:pPr algn="ctr"/>
              <a:r>
                <a:rPr lang="en-US" sz="2400" dirty="0"/>
                <a:t>Lattice      Hash/Symmetric      Multivariate</a:t>
              </a:r>
            </a:p>
          </p:txBody>
        </p:sp>
        <p:sp>
          <p:nvSpPr>
            <p:cNvPr id="7" name="Oval 6">
              <a:extLst>
                <a:ext uri="{FF2B5EF4-FFF2-40B4-BE49-F238E27FC236}">
                  <a16:creationId xmlns:a16="http://schemas.microsoft.com/office/drawing/2014/main" id="{390DE046-0778-2048-A487-3D9BF247866D}"/>
                </a:ext>
              </a:extLst>
            </p:cNvPr>
            <p:cNvSpPr/>
            <p:nvPr/>
          </p:nvSpPr>
          <p:spPr>
            <a:xfrm>
              <a:off x="11213299" y="347185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Oval 7">
              <a:extLst>
                <a:ext uri="{FF2B5EF4-FFF2-40B4-BE49-F238E27FC236}">
                  <a16:creationId xmlns:a16="http://schemas.microsoft.com/office/drawing/2014/main" id="{7D2E6652-9213-C34E-8A35-EB9B839736D7}"/>
                </a:ext>
              </a:extLst>
            </p:cNvPr>
            <p:cNvSpPr/>
            <p:nvPr/>
          </p:nvSpPr>
          <p:spPr>
            <a:xfrm>
              <a:off x="11237106" y="5238739"/>
              <a:ext cx="142875" cy="142875"/>
            </a:xfrm>
            <a:prstGeom prst="ellipse">
              <a:avLst/>
            </a:prstGeom>
            <a:solidFill>
              <a:srgbClr val="EE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Oval 8">
              <a:extLst>
                <a:ext uri="{FF2B5EF4-FFF2-40B4-BE49-F238E27FC236}">
                  <a16:creationId xmlns:a16="http://schemas.microsoft.com/office/drawing/2014/main" id="{FACEC52C-81BF-F842-812B-DBC9D417E049}"/>
                </a:ext>
              </a:extLst>
            </p:cNvPr>
            <p:cNvSpPr/>
            <p:nvPr/>
          </p:nvSpPr>
          <p:spPr>
            <a:xfrm>
              <a:off x="11237116" y="1281084"/>
              <a:ext cx="142875" cy="142875"/>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10" name="TextBox 9">
            <a:extLst>
              <a:ext uri="{FF2B5EF4-FFF2-40B4-BE49-F238E27FC236}">
                <a16:creationId xmlns:a16="http://schemas.microsoft.com/office/drawing/2014/main" id="{0797F05B-B644-D147-9D22-70F07036F91A}"/>
              </a:ext>
            </a:extLst>
          </p:cNvPr>
          <p:cNvSpPr txBox="1"/>
          <p:nvPr/>
        </p:nvSpPr>
        <p:spPr>
          <a:xfrm>
            <a:off x="3207544" y="6239173"/>
            <a:ext cx="5857875" cy="461665"/>
          </a:xfrm>
          <a:prstGeom prst="rect">
            <a:avLst/>
          </a:prstGeom>
          <a:noFill/>
        </p:spPr>
        <p:txBody>
          <a:bodyPr wrap="square" rtlCol="0">
            <a:spAutoFit/>
          </a:bodyPr>
          <a:lstStyle/>
          <a:p>
            <a:pPr algn="ctr"/>
            <a:r>
              <a:rPr lang="en-US" sz="2400" dirty="0"/>
              <a:t>Public Key + Signature Size  </a:t>
            </a:r>
            <a:r>
              <a:rPr lang="en-US" dirty="0"/>
              <a:t>(bytes)</a:t>
            </a:r>
          </a:p>
        </p:txBody>
      </p:sp>
      <p:sp>
        <p:nvSpPr>
          <p:cNvPr id="11" name="TextBox 10">
            <a:extLst>
              <a:ext uri="{FF2B5EF4-FFF2-40B4-BE49-F238E27FC236}">
                <a16:creationId xmlns:a16="http://schemas.microsoft.com/office/drawing/2014/main" id="{4F7E4ADB-3476-7A48-B3B7-8C5F9E66F0FA}"/>
              </a:ext>
            </a:extLst>
          </p:cNvPr>
          <p:cNvSpPr txBox="1"/>
          <p:nvPr/>
        </p:nvSpPr>
        <p:spPr>
          <a:xfrm rot="16200000">
            <a:off x="-1447508" y="3252792"/>
            <a:ext cx="5857875" cy="461665"/>
          </a:xfrm>
          <a:prstGeom prst="rect">
            <a:avLst/>
          </a:prstGeom>
          <a:noFill/>
        </p:spPr>
        <p:txBody>
          <a:bodyPr wrap="square" rtlCol="0">
            <a:spAutoFit/>
          </a:bodyPr>
          <a:lstStyle/>
          <a:p>
            <a:pPr algn="ctr"/>
            <a:r>
              <a:rPr lang="en-US" sz="2400" dirty="0"/>
              <a:t>Signing Time  </a:t>
            </a:r>
            <a:r>
              <a:rPr lang="en-US" dirty="0"/>
              <a:t>(1000s of cycles)</a:t>
            </a:r>
          </a:p>
        </p:txBody>
      </p:sp>
    </p:spTree>
    <p:extLst>
      <p:ext uri="{BB962C8B-B14F-4D97-AF65-F5344CB8AC3E}">
        <p14:creationId xmlns:p14="http://schemas.microsoft.com/office/powerpoint/2010/main" val="58144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5F30-BF70-46FA-9B3E-C56A5DBDB6B7}"/>
              </a:ext>
            </a:extLst>
          </p:cNvPr>
          <p:cNvSpPr>
            <a:spLocks noGrp="1"/>
          </p:cNvSpPr>
          <p:nvPr>
            <p:ph type="title"/>
          </p:nvPr>
        </p:nvSpPr>
        <p:spPr/>
        <p:txBody>
          <a:bodyPr/>
          <a:lstStyle/>
          <a:p>
            <a:r>
              <a:rPr lang="en-US" dirty="0"/>
              <a:t>The Impact</a:t>
            </a:r>
          </a:p>
        </p:txBody>
      </p:sp>
      <p:grpSp>
        <p:nvGrpSpPr>
          <p:cNvPr id="4" name="Group 3">
            <a:extLst>
              <a:ext uri="{FF2B5EF4-FFF2-40B4-BE49-F238E27FC236}">
                <a16:creationId xmlns:a16="http://schemas.microsoft.com/office/drawing/2014/main" id="{2C1CA6BF-8918-49E4-A6B0-47A319B334E6}"/>
              </a:ext>
            </a:extLst>
          </p:cNvPr>
          <p:cNvGrpSpPr/>
          <p:nvPr/>
        </p:nvGrpSpPr>
        <p:grpSpPr>
          <a:xfrm>
            <a:off x="2567836" y="826718"/>
            <a:ext cx="8232689" cy="5300592"/>
            <a:chOff x="1985852" y="1828800"/>
            <a:chExt cx="6351075" cy="4089121"/>
          </a:xfrm>
        </p:grpSpPr>
        <p:sp>
          <p:nvSpPr>
            <p:cNvPr id="5" name="TextBox 4">
              <a:extLst>
                <a:ext uri="{FF2B5EF4-FFF2-40B4-BE49-F238E27FC236}">
                  <a16:creationId xmlns:a16="http://schemas.microsoft.com/office/drawing/2014/main" id="{156CB231-A42C-43C1-9DC9-F93A45CF2FFF}"/>
                </a:ext>
              </a:extLst>
            </p:cNvPr>
            <p:cNvSpPr txBox="1"/>
            <p:nvPr/>
          </p:nvSpPr>
          <p:spPr>
            <a:xfrm>
              <a:off x="3953395" y="1828800"/>
              <a:ext cx="2278066" cy="30008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350" dirty="0">
                  <a:solidFill>
                    <a:schemeClr val="tx1"/>
                  </a:solidFill>
                </a:rPr>
                <a:t>NIST Crypto standards</a:t>
              </a:r>
            </a:p>
          </p:txBody>
        </p:sp>
        <p:sp>
          <p:nvSpPr>
            <p:cNvPr id="6" name="TextBox 5">
              <a:extLst>
                <a:ext uri="{FF2B5EF4-FFF2-40B4-BE49-F238E27FC236}">
                  <a16:creationId xmlns:a16="http://schemas.microsoft.com/office/drawing/2014/main" id="{3D80A588-7AEF-45B3-9028-F56597F01F7A}"/>
                </a:ext>
              </a:extLst>
            </p:cNvPr>
            <p:cNvSpPr txBox="1"/>
            <p:nvPr/>
          </p:nvSpPr>
          <p:spPr>
            <a:xfrm>
              <a:off x="1985852" y="2739406"/>
              <a:ext cx="1708550" cy="364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350" dirty="0"/>
                <a:t>Public key based</a:t>
              </a:r>
            </a:p>
          </p:txBody>
        </p:sp>
        <p:cxnSp>
          <p:nvCxnSpPr>
            <p:cNvPr id="7" name="Straight Connector 6">
              <a:extLst>
                <a:ext uri="{FF2B5EF4-FFF2-40B4-BE49-F238E27FC236}">
                  <a16:creationId xmlns:a16="http://schemas.microsoft.com/office/drawing/2014/main" id="{470E0CF1-CEE4-4F8E-8C60-4216F7D17C75}"/>
                </a:ext>
              </a:extLst>
            </p:cNvPr>
            <p:cNvCxnSpPr/>
            <p:nvPr/>
          </p:nvCxnSpPr>
          <p:spPr>
            <a:xfrm>
              <a:off x="2998327" y="2461959"/>
              <a:ext cx="4208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AA2C1B2-1118-42DE-AA39-A29794FD2066}"/>
                </a:ext>
              </a:extLst>
            </p:cNvPr>
            <p:cNvCxnSpPr/>
            <p:nvPr/>
          </p:nvCxnSpPr>
          <p:spPr>
            <a:xfrm>
              <a:off x="2998326" y="2461958"/>
              <a:ext cx="0" cy="277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AE6F022-3CBF-49BB-8BDA-ED21142B71E6}"/>
                </a:ext>
              </a:extLst>
            </p:cNvPr>
            <p:cNvCxnSpPr>
              <a:endCxn id="19" idx="0"/>
            </p:cNvCxnSpPr>
            <p:nvPr/>
          </p:nvCxnSpPr>
          <p:spPr>
            <a:xfrm>
              <a:off x="5215374" y="2468618"/>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689BFA-2FF2-445F-9416-2A3E722DAC8C}"/>
                </a:ext>
              </a:extLst>
            </p:cNvPr>
            <p:cNvCxnSpPr>
              <a:stCxn id="5" idx="2"/>
            </p:cNvCxnSpPr>
            <p:nvPr/>
          </p:nvCxnSpPr>
          <p:spPr>
            <a:xfrm>
              <a:off x="5092428" y="2128882"/>
              <a:ext cx="0" cy="32417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208371-0FCD-4DFD-AD3C-DB14D76E54F6}"/>
                </a:ext>
              </a:extLst>
            </p:cNvPr>
            <p:cNvSpPr txBox="1"/>
            <p:nvPr/>
          </p:nvSpPr>
          <p:spPr>
            <a:xfrm>
              <a:off x="2208605" y="3316276"/>
              <a:ext cx="1455431" cy="237433"/>
            </a:xfrm>
            <a:prstGeom prst="rect">
              <a:avLst/>
            </a:prstGeom>
            <a:noFill/>
          </p:spPr>
          <p:txBody>
            <a:bodyPr wrap="square" rtlCol="0">
              <a:spAutoFit/>
            </a:bodyPr>
            <a:lstStyle/>
            <a:p>
              <a:r>
                <a:rPr lang="en-US" sz="1400" dirty="0"/>
                <a:t>Signature (FIPS 186)</a:t>
              </a:r>
            </a:p>
          </p:txBody>
        </p:sp>
        <p:sp>
          <p:nvSpPr>
            <p:cNvPr id="12" name="TextBox 11">
              <a:extLst>
                <a:ext uri="{FF2B5EF4-FFF2-40B4-BE49-F238E27FC236}">
                  <a16:creationId xmlns:a16="http://schemas.microsoft.com/office/drawing/2014/main" id="{04221602-6762-4B07-8979-67BD5B9326E3}"/>
                </a:ext>
              </a:extLst>
            </p:cNvPr>
            <p:cNvSpPr txBox="1"/>
            <p:nvPr/>
          </p:nvSpPr>
          <p:spPr>
            <a:xfrm>
              <a:off x="2254795" y="3808619"/>
              <a:ext cx="1455431" cy="403636"/>
            </a:xfrm>
            <a:prstGeom prst="rect">
              <a:avLst/>
            </a:prstGeom>
            <a:noFill/>
          </p:spPr>
          <p:txBody>
            <a:bodyPr wrap="square" rtlCol="0">
              <a:spAutoFit/>
            </a:bodyPr>
            <a:lstStyle/>
            <a:p>
              <a:r>
                <a:rPr lang="en-US" sz="1400" dirty="0"/>
                <a:t>Key establishment (800-56A/B/C)</a:t>
              </a:r>
            </a:p>
          </p:txBody>
        </p:sp>
        <p:cxnSp>
          <p:nvCxnSpPr>
            <p:cNvPr id="13" name="Straight Connector 12">
              <a:extLst>
                <a:ext uri="{FF2B5EF4-FFF2-40B4-BE49-F238E27FC236}">
                  <a16:creationId xmlns:a16="http://schemas.microsoft.com/office/drawing/2014/main" id="{22820293-4A8F-4AE8-A2ED-109CC5D9CF77}"/>
                </a:ext>
              </a:extLst>
            </p:cNvPr>
            <p:cNvCxnSpPr/>
            <p:nvPr/>
          </p:nvCxnSpPr>
          <p:spPr>
            <a:xfrm>
              <a:off x="2064340" y="3103516"/>
              <a:ext cx="0" cy="163724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0AFDA0-4140-4C85-BCF9-DB90E498E0D6}"/>
                </a:ext>
              </a:extLst>
            </p:cNvPr>
            <p:cNvSpPr txBox="1"/>
            <p:nvPr/>
          </p:nvSpPr>
          <p:spPr>
            <a:xfrm>
              <a:off x="2428810" y="4637096"/>
              <a:ext cx="1756009" cy="364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Tools</a:t>
              </a:r>
            </a:p>
          </p:txBody>
        </p:sp>
        <p:cxnSp>
          <p:nvCxnSpPr>
            <p:cNvPr id="15" name="Straight Connector 14">
              <a:extLst>
                <a:ext uri="{FF2B5EF4-FFF2-40B4-BE49-F238E27FC236}">
                  <a16:creationId xmlns:a16="http://schemas.microsoft.com/office/drawing/2014/main" id="{72161AC5-D15C-4A3C-9EFD-63BEAF90F001}"/>
                </a:ext>
              </a:extLst>
            </p:cNvPr>
            <p:cNvCxnSpPr/>
            <p:nvPr/>
          </p:nvCxnSpPr>
          <p:spPr>
            <a:xfrm>
              <a:off x="3947521" y="2461959"/>
              <a:ext cx="0" cy="217513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E61FE7-AC79-4396-8D8C-7BC4DF017844}"/>
                </a:ext>
              </a:extLst>
            </p:cNvPr>
            <p:cNvCxnSpPr/>
            <p:nvPr/>
          </p:nvCxnSpPr>
          <p:spPr>
            <a:xfrm>
              <a:off x="2555317" y="5033772"/>
              <a:ext cx="0" cy="81805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25A87A-214F-4B18-A7B6-0B859A98DF1D}"/>
                </a:ext>
              </a:extLst>
            </p:cNvPr>
            <p:cNvSpPr txBox="1"/>
            <p:nvPr/>
          </p:nvSpPr>
          <p:spPr>
            <a:xfrm>
              <a:off x="2758315" y="5121920"/>
              <a:ext cx="1426504" cy="237433"/>
            </a:xfrm>
            <a:prstGeom prst="rect">
              <a:avLst/>
            </a:prstGeom>
            <a:noFill/>
          </p:spPr>
          <p:txBody>
            <a:bodyPr wrap="square" rtlCol="0">
              <a:spAutoFit/>
            </a:bodyPr>
            <a:lstStyle/>
            <a:p>
              <a:r>
                <a:rPr lang="en-US" sz="1400" dirty="0"/>
                <a:t>RNG (800-90A/B/C)</a:t>
              </a:r>
            </a:p>
          </p:txBody>
        </p:sp>
        <p:sp>
          <p:nvSpPr>
            <p:cNvPr id="18" name="TextBox 17">
              <a:extLst>
                <a:ext uri="{FF2B5EF4-FFF2-40B4-BE49-F238E27FC236}">
                  <a16:creationId xmlns:a16="http://schemas.microsoft.com/office/drawing/2014/main" id="{F33395C3-7426-49E0-BB48-FB0F1DBB783C}"/>
                </a:ext>
              </a:extLst>
            </p:cNvPr>
            <p:cNvSpPr txBox="1"/>
            <p:nvPr/>
          </p:nvSpPr>
          <p:spPr>
            <a:xfrm>
              <a:off x="2758315" y="5402078"/>
              <a:ext cx="1632164" cy="237433"/>
            </a:xfrm>
            <a:prstGeom prst="rect">
              <a:avLst/>
            </a:prstGeom>
            <a:noFill/>
          </p:spPr>
          <p:txBody>
            <a:bodyPr wrap="square" rtlCol="0">
              <a:spAutoFit/>
            </a:bodyPr>
            <a:lstStyle/>
            <a:p>
              <a:r>
                <a:rPr lang="en-US" sz="1400" dirty="0"/>
                <a:t>KDF (800-108, 800-135)</a:t>
              </a:r>
            </a:p>
          </p:txBody>
        </p:sp>
        <p:sp>
          <p:nvSpPr>
            <p:cNvPr id="19" name="TextBox 18">
              <a:extLst>
                <a:ext uri="{FF2B5EF4-FFF2-40B4-BE49-F238E27FC236}">
                  <a16:creationId xmlns:a16="http://schemas.microsoft.com/office/drawing/2014/main" id="{85FCB1DD-8DC8-4573-826F-409E8870B3F4}"/>
                </a:ext>
              </a:extLst>
            </p:cNvPr>
            <p:cNvSpPr txBox="1"/>
            <p:nvPr/>
          </p:nvSpPr>
          <p:spPr>
            <a:xfrm>
              <a:off x="4234541" y="2698312"/>
              <a:ext cx="1961668" cy="364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350" dirty="0"/>
                <a:t>Symmetric key based</a:t>
              </a:r>
            </a:p>
          </p:txBody>
        </p:sp>
        <p:sp>
          <p:nvSpPr>
            <p:cNvPr id="20" name="TextBox 19">
              <a:extLst>
                <a:ext uri="{FF2B5EF4-FFF2-40B4-BE49-F238E27FC236}">
                  <a16:creationId xmlns:a16="http://schemas.microsoft.com/office/drawing/2014/main" id="{EF0A6B70-79AF-4344-9114-858AB6CDFB2B}"/>
                </a:ext>
              </a:extLst>
            </p:cNvPr>
            <p:cNvSpPr txBox="1"/>
            <p:nvPr/>
          </p:nvSpPr>
          <p:spPr>
            <a:xfrm>
              <a:off x="4547508" y="3241662"/>
              <a:ext cx="1437165" cy="415498"/>
            </a:xfrm>
            <a:prstGeom prst="rect">
              <a:avLst/>
            </a:prstGeom>
            <a:noFill/>
            <a:ln>
              <a:noFill/>
            </a:ln>
          </p:spPr>
          <p:txBody>
            <a:bodyPr wrap="square" rtlCol="0">
              <a:spAutoFit/>
            </a:bodyPr>
            <a:lstStyle/>
            <a:p>
              <a:r>
                <a:rPr lang="en-US" sz="1400" dirty="0"/>
                <a:t>AES  (FIPS 197 ) </a:t>
              </a:r>
            </a:p>
            <a:p>
              <a:r>
                <a:rPr lang="en-US" sz="1400" dirty="0"/>
                <a:t>TDEA (800-67)</a:t>
              </a:r>
            </a:p>
          </p:txBody>
        </p:sp>
        <p:sp>
          <p:nvSpPr>
            <p:cNvPr id="21" name="TextBox 20">
              <a:extLst>
                <a:ext uri="{FF2B5EF4-FFF2-40B4-BE49-F238E27FC236}">
                  <a16:creationId xmlns:a16="http://schemas.microsoft.com/office/drawing/2014/main" id="{4B71B38C-3B1B-402E-AF46-E92FC5FC2E07}"/>
                </a:ext>
              </a:extLst>
            </p:cNvPr>
            <p:cNvSpPr txBox="1"/>
            <p:nvPr/>
          </p:nvSpPr>
          <p:spPr>
            <a:xfrm>
              <a:off x="4558167" y="3638656"/>
              <a:ext cx="1426506" cy="415498"/>
            </a:xfrm>
            <a:prstGeom prst="rect">
              <a:avLst/>
            </a:prstGeom>
            <a:noFill/>
          </p:spPr>
          <p:txBody>
            <a:bodyPr wrap="square" rtlCol="0">
              <a:spAutoFit/>
            </a:bodyPr>
            <a:lstStyle/>
            <a:p>
              <a:r>
                <a:rPr lang="en-US" sz="1400" dirty="0"/>
                <a:t>Modes  of operations (800 38A-38G)</a:t>
              </a:r>
            </a:p>
          </p:txBody>
        </p:sp>
        <p:sp>
          <p:nvSpPr>
            <p:cNvPr id="22" name="TextBox 21">
              <a:extLst>
                <a:ext uri="{FF2B5EF4-FFF2-40B4-BE49-F238E27FC236}">
                  <a16:creationId xmlns:a16="http://schemas.microsoft.com/office/drawing/2014/main" id="{0F2D3EFC-D23C-47C3-BD10-ADB4817DEEC5}"/>
                </a:ext>
              </a:extLst>
            </p:cNvPr>
            <p:cNvSpPr txBox="1"/>
            <p:nvPr/>
          </p:nvSpPr>
          <p:spPr>
            <a:xfrm>
              <a:off x="4548676" y="4220431"/>
              <a:ext cx="1682787" cy="415498"/>
            </a:xfrm>
            <a:prstGeom prst="rect">
              <a:avLst/>
            </a:prstGeom>
            <a:noFill/>
          </p:spPr>
          <p:txBody>
            <a:bodyPr wrap="square" rtlCol="0">
              <a:spAutoFit/>
            </a:bodyPr>
            <a:lstStyle/>
            <a:p>
              <a:r>
                <a:rPr lang="en-US" sz="1400" dirty="0"/>
                <a:t>SHA-1/2 (FIPS 180) and SHA-3 (FIPS 202)</a:t>
              </a:r>
            </a:p>
          </p:txBody>
        </p:sp>
        <p:sp>
          <p:nvSpPr>
            <p:cNvPr id="23" name="TextBox 22">
              <a:extLst>
                <a:ext uri="{FF2B5EF4-FFF2-40B4-BE49-F238E27FC236}">
                  <a16:creationId xmlns:a16="http://schemas.microsoft.com/office/drawing/2014/main" id="{160075DD-1AF4-4EE6-91D5-99FBCAAD75F5}"/>
                </a:ext>
              </a:extLst>
            </p:cNvPr>
            <p:cNvSpPr txBox="1"/>
            <p:nvPr/>
          </p:nvSpPr>
          <p:spPr>
            <a:xfrm>
              <a:off x="4558169" y="5080825"/>
              <a:ext cx="1426504" cy="237433"/>
            </a:xfrm>
            <a:prstGeom prst="rect">
              <a:avLst/>
            </a:prstGeom>
            <a:noFill/>
          </p:spPr>
          <p:txBody>
            <a:bodyPr wrap="square" rtlCol="0">
              <a:spAutoFit/>
            </a:bodyPr>
            <a:lstStyle/>
            <a:p>
              <a:r>
                <a:rPr lang="en-US" sz="1400" dirty="0"/>
                <a:t>HMAC (FIPS 198</a:t>
              </a:r>
              <a:r>
                <a:rPr lang="en-US" sz="1050" dirty="0"/>
                <a:t>)</a:t>
              </a:r>
            </a:p>
          </p:txBody>
        </p:sp>
        <p:cxnSp>
          <p:nvCxnSpPr>
            <p:cNvPr id="24" name="Straight Connector 23">
              <a:extLst>
                <a:ext uri="{FF2B5EF4-FFF2-40B4-BE49-F238E27FC236}">
                  <a16:creationId xmlns:a16="http://schemas.microsoft.com/office/drawing/2014/main" id="{95AEC01D-0671-48D6-91B4-4DD5BAD55305}"/>
                </a:ext>
              </a:extLst>
            </p:cNvPr>
            <p:cNvCxnSpPr/>
            <p:nvPr/>
          </p:nvCxnSpPr>
          <p:spPr>
            <a:xfrm flipH="1">
              <a:off x="4390477" y="3034501"/>
              <a:ext cx="2263" cy="2876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ACD1B6-3F6E-4873-8198-130715E8D204}"/>
                </a:ext>
              </a:extLst>
            </p:cNvPr>
            <p:cNvCxnSpPr>
              <a:stCxn id="22" idx="1"/>
              <a:endCxn id="22" idx="1"/>
            </p:cNvCxnSpPr>
            <p:nvPr/>
          </p:nvCxnSpPr>
          <p:spPr>
            <a:xfrm>
              <a:off x="4548676" y="44281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965D72-B973-4B96-8557-48CFA1B747CC}"/>
                </a:ext>
              </a:extLst>
            </p:cNvPr>
            <p:cNvCxnSpPr/>
            <p:nvPr/>
          </p:nvCxnSpPr>
          <p:spPr>
            <a:xfrm>
              <a:off x="4413077" y="5218817"/>
              <a:ext cx="165431" cy="208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641101A-C935-457A-A267-D43D51B7844E}"/>
                </a:ext>
              </a:extLst>
            </p:cNvPr>
            <p:cNvSpPr txBox="1"/>
            <p:nvPr/>
          </p:nvSpPr>
          <p:spPr>
            <a:xfrm>
              <a:off x="4558419" y="4743449"/>
              <a:ext cx="1724582" cy="237433"/>
            </a:xfrm>
            <a:prstGeom prst="rect">
              <a:avLst/>
            </a:prstGeom>
            <a:noFill/>
          </p:spPr>
          <p:txBody>
            <a:bodyPr wrap="square" rtlCol="0">
              <a:spAutoFit/>
            </a:bodyPr>
            <a:lstStyle/>
            <a:p>
              <a:r>
                <a:rPr lang="en-US" sz="1400" dirty="0"/>
                <a:t>Randomized hash (800-106)</a:t>
              </a:r>
            </a:p>
          </p:txBody>
        </p:sp>
        <p:sp>
          <p:nvSpPr>
            <p:cNvPr id="28" name="TextBox 27">
              <a:extLst>
                <a:ext uri="{FF2B5EF4-FFF2-40B4-BE49-F238E27FC236}">
                  <a16:creationId xmlns:a16="http://schemas.microsoft.com/office/drawing/2014/main" id="{9BA233B2-9427-46B3-A9FF-2DE74AC156B5}"/>
                </a:ext>
              </a:extLst>
            </p:cNvPr>
            <p:cNvSpPr txBox="1"/>
            <p:nvPr/>
          </p:nvSpPr>
          <p:spPr>
            <a:xfrm>
              <a:off x="6289319" y="2691653"/>
              <a:ext cx="1834658" cy="364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dirty="0"/>
                <a:t>Guidelines</a:t>
              </a:r>
            </a:p>
          </p:txBody>
        </p:sp>
        <p:cxnSp>
          <p:nvCxnSpPr>
            <p:cNvPr id="29" name="Straight Arrow Connector 28">
              <a:extLst>
                <a:ext uri="{FF2B5EF4-FFF2-40B4-BE49-F238E27FC236}">
                  <a16:creationId xmlns:a16="http://schemas.microsoft.com/office/drawing/2014/main" id="{579359BA-281A-4153-9E2C-951BB4274C2E}"/>
                </a:ext>
              </a:extLst>
            </p:cNvPr>
            <p:cNvCxnSpPr>
              <a:endCxn id="28" idx="0"/>
            </p:cNvCxnSpPr>
            <p:nvPr/>
          </p:nvCxnSpPr>
          <p:spPr>
            <a:xfrm>
              <a:off x="7206646" y="2461959"/>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01509F-2065-46B0-9755-417E41372830}"/>
                </a:ext>
              </a:extLst>
            </p:cNvPr>
            <p:cNvCxnSpPr/>
            <p:nvPr/>
          </p:nvCxnSpPr>
          <p:spPr>
            <a:xfrm>
              <a:off x="6411926" y="3104527"/>
              <a:ext cx="0" cy="176588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4B524B3-E13E-40D6-9840-F8C75C982878}"/>
                </a:ext>
              </a:extLst>
            </p:cNvPr>
            <p:cNvSpPr txBox="1"/>
            <p:nvPr/>
          </p:nvSpPr>
          <p:spPr>
            <a:xfrm>
              <a:off x="6541987" y="3596632"/>
              <a:ext cx="1518711" cy="237433"/>
            </a:xfrm>
            <a:prstGeom prst="rect">
              <a:avLst/>
            </a:prstGeom>
            <a:noFill/>
          </p:spPr>
          <p:txBody>
            <a:bodyPr wrap="square" rtlCol="0">
              <a:spAutoFit/>
            </a:bodyPr>
            <a:lstStyle/>
            <a:p>
              <a:r>
                <a:rPr lang="en-US" sz="1400" dirty="0"/>
                <a:t>Transition  (800-131A)</a:t>
              </a:r>
            </a:p>
          </p:txBody>
        </p:sp>
        <p:cxnSp>
          <p:nvCxnSpPr>
            <p:cNvPr id="32" name="Straight Connector 31">
              <a:extLst>
                <a:ext uri="{FF2B5EF4-FFF2-40B4-BE49-F238E27FC236}">
                  <a16:creationId xmlns:a16="http://schemas.microsoft.com/office/drawing/2014/main" id="{50A42061-DCE2-4258-A391-3588AE94D51F}"/>
                </a:ext>
              </a:extLst>
            </p:cNvPr>
            <p:cNvCxnSpPr/>
            <p:nvPr/>
          </p:nvCxnSpPr>
          <p:spPr>
            <a:xfrm>
              <a:off x="6415425" y="3736712"/>
              <a:ext cx="126559" cy="1"/>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E72CB80-D2FE-49C0-ACC6-E53D81EE83E8}"/>
                </a:ext>
              </a:extLst>
            </p:cNvPr>
            <p:cNvSpPr txBox="1"/>
            <p:nvPr/>
          </p:nvSpPr>
          <p:spPr>
            <a:xfrm>
              <a:off x="6592390" y="4020084"/>
              <a:ext cx="1744537" cy="237433"/>
            </a:xfrm>
            <a:prstGeom prst="rect">
              <a:avLst/>
            </a:prstGeom>
            <a:noFill/>
          </p:spPr>
          <p:txBody>
            <a:bodyPr wrap="square" rtlCol="0">
              <a:spAutoFit/>
            </a:bodyPr>
            <a:lstStyle/>
            <a:p>
              <a:r>
                <a:rPr lang="en-US" sz="1400" dirty="0"/>
                <a:t>Key generation (800-133)</a:t>
              </a:r>
            </a:p>
          </p:txBody>
        </p:sp>
        <p:sp>
          <p:nvSpPr>
            <p:cNvPr id="34" name="TextBox 33">
              <a:extLst>
                <a:ext uri="{FF2B5EF4-FFF2-40B4-BE49-F238E27FC236}">
                  <a16:creationId xmlns:a16="http://schemas.microsoft.com/office/drawing/2014/main" id="{BA87FCAF-A3B5-4E0E-A589-25C414761B13}"/>
                </a:ext>
              </a:extLst>
            </p:cNvPr>
            <p:cNvSpPr txBox="1"/>
            <p:nvPr/>
          </p:nvSpPr>
          <p:spPr>
            <a:xfrm>
              <a:off x="6553481" y="4503330"/>
              <a:ext cx="1744536" cy="237433"/>
            </a:xfrm>
            <a:prstGeom prst="rect">
              <a:avLst/>
            </a:prstGeom>
            <a:noFill/>
          </p:spPr>
          <p:txBody>
            <a:bodyPr wrap="square" rtlCol="0">
              <a:spAutoFit/>
            </a:bodyPr>
            <a:lstStyle/>
            <a:p>
              <a:r>
                <a:rPr lang="en-US" sz="1400" dirty="0"/>
                <a:t>Key management (800-57)</a:t>
              </a:r>
            </a:p>
          </p:txBody>
        </p:sp>
        <p:cxnSp>
          <p:nvCxnSpPr>
            <p:cNvPr id="35" name="Straight Connector 34">
              <a:extLst>
                <a:ext uri="{FF2B5EF4-FFF2-40B4-BE49-F238E27FC236}">
                  <a16:creationId xmlns:a16="http://schemas.microsoft.com/office/drawing/2014/main" id="{AE6093BE-AA24-4BF6-AF80-F09123815ED0}"/>
                </a:ext>
              </a:extLst>
            </p:cNvPr>
            <p:cNvCxnSpPr/>
            <p:nvPr/>
          </p:nvCxnSpPr>
          <p:spPr>
            <a:xfrm>
              <a:off x="6427327" y="4635929"/>
              <a:ext cx="12655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92530F9-22FD-4651-A028-0D8C3C472695}"/>
                </a:ext>
              </a:extLst>
            </p:cNvPr>
            <p:cNvSpPr txBox="1"/>
            <p:nvPr/>
          </p:nvSpPr>
          <p:spPr>
            <a:xfrm>
              <a:off x="4558167" y="5502423"/>
              <a:ext cx="1995314" cy="415498"/>
            </a:xfrm>
            <a:prstGeom prst="rect">
              <a:avLst/>
            </a:prstGeom>
            <a:noFill/>
          </p:spPr>
          <p:txBody>
            <a:bodyPr wrap="square" rtlCol="0">
              <a:spAutoFit/>
            </a:bodyPr>
            <a:lstStyle/>
            <a:p>
              <a:r>
                <a:rPr lang="en-US" sz="1400" dirty="0"/>
                <a:t>SHA3 derived functions (parallel hashing, KMAC, etc. (800-185)</a:t>
              </a:r>
            </a:p>
          </p:txBody>
        </p:sp>
        <p:cxnSp>
          <p:nvCxnSpPr>
            <p:cNvPr id="39" name="Straight Connector 38">
              <a:extLst>
                <a:ext uri="{FF2B5EF4-FFF2-40B4-BE49-F238E27FC236}">
                  <a16:creationId xmlns:a16="http://schemas.microsoft.com/office/drawing/2014/main" id="{EA924E9D-2C7E-4213-A49B-2ABE11FBD9E3}"/>
                </a:ext>
              </a:extLst>
            </p:cNvPr>
            <p:cNvCxnSpPr>
              <a:cxnSpLocks/>
              <a:stCxn id="11" idx="1"/>
            </p:cNvCxnSpPr>
            <p:nvPr/>
          </p:nvCxnSpPr>
          <p:spPr>
            <a:xfrm flipH="1" flipV="1">
              <a:off x="2064340" y="3470323"/>
              <a:ext cx="144265" cy="5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132AB9-CBC8-4BCC-8C52-D75781BA4093}"/>
                </a:ext>
              </a:extLst>
            </p:cNvPr>
            <p:cNvCxnSpPr>
              <a:cxnSpLocks/>
              <a:stCxn id="12" idx="1"/>
            </p:cNvCxnSpPr>
            <p:nvPr/>
          </p:nvCxnSpPr>
          <p:spPr>
            <a:xfrm flipH="1">
              <a:off x="2064340" y="4051849"/>
              <a:ext cx="190455" cy="8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C88CB8-AEEB-4083-A0F4-C395D745761A}"/>
                </a:ext>
              </a:extLst>
            </p:cNvPr>
            <p:cNvCxnSpPr>
              <a:cxnSpLocks/>
              <a:stCxn id="17" idx="1"/>
            </p:cNvCxnSpPr>
            <p:nvPr/>
          </p:nvCxnSpPr>
          <p:spPr>
            <a:xfrm flipH="1">
              <a:off x="2553056" y="5273983"/>
              <a:ext cx="205259" cy="4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7C3EBF-9874-4CB2-8AB3-A90964687EA2}"/>
                </a:ext>
              </a:extLst>
            </p:cNvPr>
            <p:cNvCxnSpPr>
              <a:cxnSpLocks/>
              <a:stCxn id="18" idx="1"/>
            </p:cNvCxnSpPr>
            <p:nvPr/>
          </p:nvCxnSpPr>
          <p:spPr>
            <a:xfrm flipH="1">
              <a:off x="2568533" y="5556125"/>
              <a:ext cx="189782" cy="3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61B5C2-D201-4CD9-92CB-801C19E74A0D}"/>
                </a:ext>
              </a:extLst>
            </p:cNvPr>
            <p:cNvCxnSpPr>
              <a:stCxn id="20" idx="1"/>
            </p:cNvCxnSpPr>
            <p:nvPr/>
          </p:nvCxnSpPr>
          <p:spPr>
            <a:xfrm flipH="1">
              <a:off x="4382638" y="3449411"/>
              <a:ext cx="164870" cy="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33B2CB-2EF2-4747-B592-D6D9E545A224}"/>
                </a:ext>
              </a:extLst>
            </p:cNvPr>
            <p:cNvCxnSpPr>
              <a:stCxn id="21" idx="1"/>
            </p:cNvCxnSpPr>
            <p:nvPr/>
          </p:nvCxnSpPr>
          <p:spPr>
            <a:xfrm flipH="1" flipV="1">
              <a:off x="4380537" y="3845103"/>
              <a:ext cx="177630" cy="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876EE3E-806E-4FD7-8223-8736ACCF4627}"/>
                </a:ext>
              </a:extLst>
            </p:cNvPr>
            <p:cNvCxnSpPr>
              <a:stCxn id="22" idx="1"/>
            </p:cNvCxnSpPr>
            <p:nvPr/>
          </p:nvCxnSpPr>
          <p:spPr>
            <a:xfrm flipH="1" flipV="1">
              <a:off x="4410903" y="4426911"/>
              <a:ext cx="137773" cy="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985BD8-6AB8-4E42-A283-1BAFEAD43038}"/>
                </a:ext>
              </a:extLst>
            </p:cNvPr>
            <p:cNvCxnSpPr>
              <a:stCxn id="27" idx="1"/>
            </p:cNvCxnSpPr>
            <p:nvPr/>
          </p:nvCxnSpPr>
          <p:spPr>
            <a:xfrm flipH="1">
              <a:off x="4390477" y="4862166"/>
              <a:ext cx="167942" cy="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3A795E-9045-4F96-A084-56AF03AACF29}"/>
                </a:ext>
              </a:extLst>
            </p:cNvPr>
            <p:cNvCxnSpPr>
              <a:stCxn id="37" idx="1"/>
            </p:cNvCxnSpPr>
            <p:nvPr/>
          </p:nvCxnSpPr>
          <p:spPr>
            <a:xfrm flipH="1">
              <a:off x="4380537" y="5710172"/>
              <a:ext cx="177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F1AC082-9F9E-45C7-8C49-D3A980A9192D}"/>
                </a:ext>
              </a:extLst>
            </p:cNvPr>
            <p:cNvCxnSpPr>
              <a:cxnSpLocks/>
              <a:stCxn id="33" idx="1"/>
              <a:endCxn id="33" idx="1"/>
            </p:cNvCxnSpPr>
            <p:nvPr/>
          </p:nvCxnSpPr>
          <p:spPr>
            <a:xfrm>
              <a:off x="6592390" y="41664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6DEF27-BC85-4DFA-966E-0855AD2FD2D1}"/>
                </a:ext>
              </a:extLst>
            </p:cNvPr>
            <p:cNvCxnSpPr>
              <a:cxnSpLocks/>
              <a:stCxn id="33" idx="1"/>
            </p:cNvCxnSpPr>
            <p:nvPr/>
          </p:nvCxnSpPr>
          <p:spPr>
            <a:xfrm flipH="1">
              <a:off x="6415425" y="4166428"/>
              <a:ext cx="176965" cy="7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12BFEA1-EB62-41AF-AF56-41C343A03DED}"/>
                </a:ext>
              </a:extLst>
            </p:cNvPr>
            <p:cNvCxnSpPr/>
            <p:nvPr/>
          </p:nvCxnSpPr>
          <p:spPr>
            <a:xfrm flipV="1">
              <a:off x="6408428" y="3403900"/>
              <a:ext cx="183950" cy="46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05196F2-D721-4BEE-B169-31613CF2C2E3}"/>
              </a:ext>
            </a:extLst>
          </p:cNvPr>
          <p:cNvSpPr txBox="1"/>
          <p:nvPr/>
        </p:nvSpPr>
        <p:spPr>
          <a:xfrm>
            <a:off x="8505832" y="2753310"/>
            <a:ext cx="2416784" cy="307777"/>
          </a:xfrm>
          <a:prstGeom prst="rect">
            <a:avLst/>
          </a:prstGeom>
          <a:noFill/>
        </p:spPr>
        <p:txBody>
          <a:bodyPr wrap="square" rtlCol="0">
            <a:spAutoFit/>
          </a:bodyPr>
          <a:lstStyle/>
          <a:p>
            <a:r>
              <a:rPr lang="en-US" sz="1400" dirty="0"/>
              <a:t>Hash usage/security (800-107</a:t>
            </a:r>
            <a:r>
              <a:rPr lang="en-US" sz="1050" dirty="0"/>
              <a:t>)</a:t>
            </a:r>
          </a:p>
        </p:txBody>
      </p:sp>
    </p:spTree>
    <p:extLst>
      <p:ext uri="{BB962C8B-B14F-4D97-AF65-F5344CB8AC3E}">
        <p14:creationId xmlns:p14="http://schemas.microsoft.com/office/powerpoint/2010/main" val="54149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E976-0E10-4B9F-94F4-019650541BC3}"/>
              </a:ext>
            </a:extLst>
          </p:cNvPr>
          <p:cNvSpPr>
            <a:spLocks noGrp="1"/>
          </p:cNvSpPr>
          <p:nvPr>
            <p:ph type="title"/>
          </p:nvPr>
        </p:nvSpPr>
        <p:spPr/>
        <p:txBody>
          <a:bodyPr/>
          <a:lstStyle/>
          <a:p>
            <a:r>
              <a:rPr lang="en-US" dirty="0"/>
              <a:t>Discussion and Questions</a:t>
            </a:r>
          </a:p>
        </p:txBody>
      </p:sp>
      <p:sp>
        <p:nvSpPr>
          <p:cNvPr id="3" name="Content Placeholder 2">
            <a:extLst>
              <a:ext uri="{FF2B5EF4-FFF2-40B4-BE49-F238E27FC236}">
                <a16:creationId xmlns:a16="http://schemas.microsoft.com/office/drawing/2014/main" id="{0CECFDF0-78BD-4EC1-94F8-F670AC9CEDD4}"/>
              </a:ext>
            </a:extLst>
          </p:cNvPr>
          <p:cNvSpPr>
            <a:spLocks noGrp="1"/>
          </p:cNvSpPr>
          <p:nvPr>
            <p:ph idx="1"/>
          </p:nvPr>
        </p:nvSpPr>
        <p:spPr>
          <a:xfrm>
            <a:off x="838200" y="1825625"/>
            <a:ext cx="10515600" cy="4826384"/>
          </a:xfrm>
        </p:spPr>
        <p:txBody>
          <a:bodyPr>
            <a:normAutofit fontScale="55000" lnSpcReduction="20000"/>
          </a:bodyPr>
          <a:lstStyle/>
          <a:p>
            <a:r>
              <a:rPr lang="en-US" dirty="0"/>
              <a:t>Since the draft call for proposals was announced, the NIST team has actively interacted with submitters and researchers </a:t>
            </a:r>
          </a:p>
          <a:p>
            <a:endParaRPr lang="en-US" dirty="0"/>
          </a:p>
          <a:p>
            <a:r>
              <a:rPr lang="en-US" dirty="0"/>
              <a:t>The questions include</a:t>
            </a:r>
          </a:p>
          <a:p>
            <a:pPr lvl="1"/>
            <a:r>
              <a:rPr lang="en-US" dirty="0"/>
              <a:t>APIs to support different ancillary functions</a:t>
            </a:r>
          </a:p>
          <a:p>
            <a:pPr lvl="1"/>
            <a:r>
              <a:rPr lang="en-US" dirty="0"/>
              <a:t>Using third party libraries</a:t>
            </a:r>
          </a:p>
          <a:p>
            <a:pPr lvl="1"/>
            <a:r>
              <a:rPr lang="en-US" dirty="0"/>
              <a:t>Submission format </a:t>
            </a:r>
          </a:p>
          <a:p>
            <a:pPr lvl="1"/>
            <a:r>
              <a:rPr lang="en-US" dirty="0"/>
              <a:t>Decryption failure</a:t>
            </a:r>
          </a:p>
          <a:p>
            <a:pPr lvl="1"/>
            <a:r>
              <a:rPr lang="en-US" dirty="0"/>
              <a:t>etc. </a:t>
            </a:r>
          </a:p>
          <a:p>
            <a:pPr lvl="1"/>
            <a:endParaRPr lang="en-US" dirty="0"/>
          </a:p>
          <a:p>
            <a:r>
              <a:rPr lang="en-US" dirty="0"/>
              <a:t>The topics discussed at </a:t>
            </a:r>
            <a:r>
              <a:rPr lang="en-US" dirty="0">
                <a:hlinkClick r:id="rId3"/>
              </a:rPr>
              <a:t>pqc-forum@nist.gov</a:t>
            </a:r>
            <a:r>
              <a:rPr lang="en-US" dirty="0"/>
              <a:t> include</a:t>
            </a:r>
          </a:p>
          <a:p>
            <a:pPr lvl="1"/>
            <a:r>
              <a:rPr lang="en-US" dirty="0"/>
              <a:t>Quantum vs. classical security strength</a:t>
            </a:r>
          </a:p>
          <a:p>
            <a:pPr lvl="1"/>
            <a:r>
              <a:rPr lang="en-US" dirty="0"/>
              <a:t>Security notions (IND-CCA2, IND-CPA, etc.)</a:t>
            </a:r>
          </a:p>
          <a:p>
            <a:pPr lvl="1"/>
            <a:r>
              <a:rPr lang="en-US" dirty="0"/>
              <a:t>Random number generation</a:t>
            </a:r>
          </a:p>
          <a:p>
            <a:pPr lvl="1"/>
            <a:r>
              <a:rPr lang="en-US" dirty="0"/>
              <a:t>Key exchange vs. key encapsulation (KEMs)</a:t>
            </a:r>
          </a:p>
          <a:p>
            <a:pPr lvl="1"/>
            <a:r>
              <a:rPr lang="en-US" dirty="0"/>
              <a:t>Implementation details, (constant-time, </a:t>
            </a:r>
            <a:r>
              <a:rPr lang="en-US" dirty="0" err="1"/>
              <a:t>etc</a:t>
            </a:r>
            <a:r>
              <a:rPr lang="mr-IN" dirty="0"/>
              <a:t>…</a:t>
            </a:r>
            <a:r>
              <a:rPr lang="en-US" dirty="0"/>
              <a:t>..)</a:t>
            </a:r>
          </a:p>
          <a:p>
            <a:pPr lvl="1"/>
            <a:r>
              <a:rPr lang="en-US" dirty="0"/>
              <a:t>Official comments on submissions</a:t>
            </a:r>
          </a:p>
          <a:p>
            <a:pPr lvl="1"/>
            <a:r>
              <a:rPr lang="en-US" dirty="0"/>
              <a:t>IP/patent issues</a:t>
            </a:r>
          </a:p>
          <a:p>
            <a:pPr lvl="1"/>
            <a:endParaRPr lang="en-US" dirty="0"/>
          </a:p>
          <a:p>
            <a:r>
              <a:rPr lang="en-US" dirty="0"/>
              <a:t>Answers to the common questions and summaries on the major discussion topics are added to the FAQ at </a:t>
            </a:r>
            <a:r>
              <a:rPr lang="en-US" dirty="0">
                <a:hlinkClick r:id="rId4"/>
              </a:rPr>
              <a:t>www.nist.gov/pqcrypto</a:t>
            </a:r>
            <a:r>
              <a:rPr lang="en-US" dirty="0"/>
              <a:t> </a:t>
            </a:r>
          </a:p>
          <a:p>
            <a:endParaRPr lang="en-US" dirty="0"/>
          </a:p>
        </p:txBody>
      </p:sp>
    </p:spTree>
    <p:extLst>
      <p:ext uri="{BB962C8B-B14F-4D97-AF65-F5344CB8AC3E}">
        <p14:creationId xmlns:p14="http://schemas.microsoft.com/office/powerpoint/2010/main" val="260817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F39B-895F-4DAF-841D-A21FF07B1472}"/>
              </a:ext>
            </a:extLst>
          </p:cNvPr>
          <p:cNvSpPr>
            <a:spLocks noGrp="1"/>
          </p:cNvSpPr>
          <p:nvPr>
            <p:ph type="title"/>
          </p:nvPr>
        </p:nvSpPr>
        <p:spPr/>
        <p:txBody>
          <a:bodyPr/>
          <a:lstStyle/>
          <a:p>
            <a:r>
              <a:rPr lang="en-US" dirty="0"/>
              <a:t>Official Comments</a:t>
            </a:r>
          </a:p>
        </p:txBody>
      </p:sp>
      <p:sp>
        <p:nvSpPr>
          <p:cNvPr id="3" name="Content Placeholder 2">
            <a:extLst>
              <a:ext uri="{FF2B5EF4-FFF2-40B4-BE49-F238E27FC236}">
                <a16:creationId xmlns:a16="http://schemas.microsoft.com/office/drawing/2014/main" id="{E49EC5AF-37CF-4E1D-A95B-E5FA25B0C736}"/>
              </a:ext>
            </a:extLst>
          </p:cNvPr>
          <p:cNvSpPr>
            <a:spLocks noGrp="1"/>
          </p:cNvSpPr>
          <p:nvPr>
            <p:ph idx="1"/>
          </p:nvPr>
        </p:nvSpPr>
        <p:spPr/>
        <p:txBody>
          <a:bodyPr>
            <a:normAutofit fontScale="85000" lnSpcReduction="20000"/>
          </a:bodyPr>
          <a:lstStyle/>
          <a:p>
            <a:r>
              <a:rPr lang="en-US" dirty="0"/>
              <a:t>Submit “official comments” on our website using link for each submissions</a:t>
            </a:r>
          </a:p>
          <a:p>
            <a:pPr lvl="1"/>
            <a:r>
              <a:rPr lang="en-US" dirty="0"/>
              <a:t>Alternatively, post in the pqc-forum with “Official Comment: </a:t>
            </a:r>
            <a:r>
              <a:rPr lang="en-US" dirty="0" err="1"/>
              <a:t>NameOfSubmission</a:t>
            </a:r>
            <a:r>
              <a:rPr lang="en-US" dirty="0"/>
              <a:t>” in the subject line</a:t>
            </a:r>
          </a:p>
          <a:p>
            <a:endParaRPr lang="en-US" dirty="0"/>
          </a:p>
          <a:p>
            <a:r>
              <a:rPr lang="en-US" dirty="0"/>
              <a:t>Comments can be minor (bug fixes) or major (breaks)</a:t>
            </a:r>
          </a:p>
          <a:p>
            <a:pPr lvl="1"/>
            <a:r>
              <a:rPr lang="en-US" dirty="0"/>
              <a:t>Often are questions, which are answered by submitters</a:t>
            </a:r>
          </a:p>
          <a:p>
            <a:pPr lvl="1"/>
            <a:endParaRPr lang="en-US" dirty="0"/>
          </a:p>
          <a:p>
            <a:r>
              <a:rPr lang="en-US" dirty="0"/>
              <a:t>38 submissions have received official comments</a:t>
            </a:r>
          </a:p>
          <a:p>
            <a:pPr lvl="1"/>
            <a:r>
              <a:rPr lang="en-US" dirty="0"/>
              <a:t>26 submissions have none</a:t>
            </a:r>
          </a:p>
          <a:p>
            <a:pPr lvl="1"/>
            <a:r>
              <a:rPr lang="en-US" dirty="0"/>
              <a:t>18 submissions have 2 or less</a:t>
            </a:r>
          </a:p>
          <a:p>
            <a:pPr lvl="1"/>
            <a:endParaRPr lang="en-US" dirty="0"/>
          </a:p>
          <a:p>
            <a:r>
              <a:rPr lang="en-US" dirty="0"/>
              <a:t>208 official comments so far</a:t>
            </a:r>
          </a:p>
          <a:p>
            <a:pPr lvl="1"/>
            <a:r>
              <a:rPr lang="en-US" dirty="0"/>
              <a:t>~60% of these are on 10 submissions.  </a:t>
            </a:r>
          </a:p>
        </p:txBody>
      </p:sp>
    </p:spTree>
    <p:extLst>
      <p:ext uri="{BB962C8B-B14F-4D97-AF65-F5344CB8AC3E}">
        <p14:creationId xmlns:p14="http://schemas.microsoft.com/office/powerpoint/2010/main" val="483692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98A6-039D-4018-B4ED-B8AE9F01F0FF}"/>
              </a:ext>
            </a:extLst>
          </p:cNvPr>
          <p:cNvSpPr>
            <a:spLocks noGrp="1"/>
          </p:cNvSpPr>
          <p:nvPr>
            <p:ph type="title"/>
          </p:nvPr>
        </p:nvSpPr>
        <p:spPr>
          <a:xfrm>
            <a:off x="838200" y="150312"/>
            <a:ext cx="10515600" cy="1164922"/>
          </a:xfrm>
        </p:spPr>
        <p:txBody>
          <a:bodyPr/>
          <a:lstStyle/>
          <a:p>
            <a:r>
              <a:rPr lang="en-US" dirty="0"/>
              <a:t>Transition and Migration</a:t>
            </a:r>
          </a:p>
        </p:txBody>
      </p:sp>
      <p:sp>
        <p:nvSpPr>
          <p:cNvPr id="3" name="Content Placeholder 2">
            <a:extLst>
              <a:ext uri="{FF2B5EF4-FFF2-40B4-BE49-F238E27FC236}">
                <a16:creationId xmlns:a16="http://schemas.microsoft.com/office/drawing/2014/main" id="{036EB86D-FF58-4730-B4CC-3076FDFB2768}"/>
              </a:ext>
            </a:extLst>
          </p:cNvPr>
          <p:cNvSpPr>
            <a:spLocks noGrp="1"/>
          </p:cNvSpPr>
          <p:nvPr>
            <p:ph idx="1"/>
          </p:nvPr>
        </p:nvSpPr>
        <p:spPr>
          <a:xfrm>
            <a:off x="838200" y="1315234"/>
            <a:ext cx="10515600" cy="4861729"/>
          </a:xfrm>
        </p:spPr>
        <p:txBody>
          <a:bodyPr>
            <a:normAutofit fontScale="92500" lnSpcReduction="20000"/>
          </a:bodyPr>
          <a:lstStyle/>
          <a:p>
            <a:r>
              <a:rPr lang="en-US" dirty="0"/>
              <a:t>NIST will update guidance when PQC standards are available</a:t>
            </a:r>
          </a:p>
          <a:p>
            <a:endParaRPr lang="en-US" dirty="0"/>
          </a:p>
          <a:p>
            <a:pPr marL="342900" lvl="1" indent="-342900"/>
            <a:r>
              <a:rPr lang="en-US" sz="2800" dirty="0"/>
              <a:t>A “hybrid mode” has been proposed as a transition/migration step towards PQC </a:t>
            </a:r>
          </a:p>
          <a:p>
            <a:pPr marL="741141"/>
            <a:r>
              <a:rPr lang="en-US" sz="2200" dirty="0"/>
              <a:t>Such a mode combines a classical algorithm with a post-quantum one</a:t>
            </a:r>
          </a:p>
          <a:p>
            <a:pPr marL="741141"/>
            <a:r>
              <a:rPr lang="en-US" sz="2200" dirty="0"/>
              <a:t>Current FIPS 140 validation will only validate the NIST-approved (classical) component</a:t>
            </a:r>
          </a:p>
          <a:p>
            <a:pPr marL="741141"/>
            <a:r>
              <a:rPr lang="en-US" sz="2200" dirty="0"/>
              <a:t>The PQC standardization will only consider the post-quantum component</a:t>
            </a:r>
          </a:p>
          <a:p>
            <a:pPr marL="741141"/>
            <a:endParaRPr lang="en-US" sz="2200" dirty="0"/>
          </a:p>
          <a:p>
            <a:r>
              <a:rPr lang="en-US" dirty="0"/>
              <a:t>NIST plans to consider (</a:t>
            </a:r>
            <a:r>
              <a:rPr lang="en-US" dirty="0" err="1"/>
              <a:t>stateful</a:t>
            </a:r>
            <a:r>
              <a:rPr lang="en-US" dirty="0"/>
              <a:t>) hash-based signatures as an early candidates for standardization</a:t>
            </a:r>
          </a:p>
          <a:p>
            <a:pPr lvl="1"/>
            <a:r>
              <a:rPr lang="en-US" dirty="0"/>
              <a:t>Only for specific applications like code signing</a:t>
            </a:r>
          </a:p>
          <a:p>
            <a:pPr lvl="1"/>
            <a:r>
              <a:rPr lang="en-US" dirty="0"/>
              <a:t>We hope to hear from industry and implementers on the urgency/impact of hash-based signatures</a:t>
            </a:r>
          </a:p>
          <a:p>
            <a:endParaRPr lang="en-US" dirty="0"/>
          </a:p>
        </p:txBody>
      </p:sp>
    </p:spTree>
    <p:extLst>
      <p:ext uri="{BB962C8B-B14F-4D97-AF65-F5344CB8AC3E}">
        <p14:creationId xmlns:p14="http://schemas.microsoft.com/office/powerpoint/2010/main" val="3361944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3CB3-F533-4BDC-B0DE-E4037AB43E5A}"/>
              </a:ext>
            </a:extLst>
          </p:cNvPr>
          <p:cNvSpPr>
            <a:spLocks noGrp="1"/>
          </p:cNvSpPr>
          <p:nvPr>
            <p:ph type="title"/>
          </p:nvPr>
        </p:nvSpPr>
        <p:spPr/>
        <p:txBody>
          <a:bodyPr/>
          <a:lstStyle/>
          <a:p>
            <a:r>
              <a:rPr lang="en-US" dirty="0"/>
              <a:t>Standards Organizations</a:t>
            </a:r>
          </a:p>
        </p:txBody>
      </p:sp>
      <p:sp>
        <p:nvSpPr>
          <p:cNvPr id="3" name="Content Placeholder 2">
            <a:extLst>
              <a:ext uri="{FF2B5EF4-FFF2-40B4-BE49-F238E27FC236}">
                <a16:creationId xmlns:a16="http://schemas.microsoft.com/office/drawing/2014/main" id="{90B6CDE0-A546-410C-94EB-1E12435B774E}"/>
              </a:ext>
            </a:extLst>
          </p:cNvPr>
          <p:cNvSpPr>
            <a:spLocks noGrp="1"/>
          </p:cNvSpPr>
          <p:nvPr>
            <p:ph idx="1"/>
          </p:nvPr>
        </p:nvSpPr>
        <p:spPr/>
        <p:txBody>
          <a:bodyPr>
            <a:normAutofit fontScale="92500" lnSpcReduction="10000"/>
          </a:bodyPr>
          <a:lstStyle/>
          <a:p>
            <a:r>
              <a:rPr lang="en-US" dirty="0"/>
              <a:t>We are aware that many standards organizations and expert groups are working on PQC</a:t>
            </a:r>
          </a:p>
          <a:p>
            <a:pPr lvl="1"/>
            <a:r>
              <a:rPr lang="en-US" dirty="0">
                <a:solidFill>
                  <a:schemeClr val="accent1"/>
                </a:solidFill>
              </a:rPr>
              <a:t>IEEE P1363.3 </a:t>
            </a:r>
            <a:r>
              <a:rPr lang="en-US" dirty="0"/>
              <a:t>has standardized some lattice-based schemes</a:t>
            </a:r>
          </a:p>
          <a:p>
            <a:pPr lvl="1"/>
            <a:r>
              <a:rPr lang="en-US" dirty="0">
                <a:solidFill>
                  <a:schemeClr val="accent1"/>
                </a:solidFill>
              </a:rPr>
              <a:t>IETF</a:t>
            </a:r>
            <a:r>
              <a:rPr lang="en-US" dirty="0"/>
              <a:t> is taking action in specifying </a:t>
            </a:r>
            <a:r>
              <a:rPr lang="en-US" dirty="0" err="1"/>
              <a:t>stateful</a:t>
            </a:r>
            <a:r>
              <a:rPr lang="en-US" dirty="0"/>
              <a:t> hash-based signatures</a:t>
            </a:r>
          </a:p>
          <a:p>
            <a:pPr lvl="1"/>
            <a:r>
              <a:rPr lang="en-US" dirty="0">
                <a:solidFill>
                  <a:schemeClr val="accent1"/>
                </a:solidFill>
              </a:rPr>
              <a:t>ETSI</a:t>
            </a:r>
            <a:r>
              <a:rPr lang="en-US" dirty="0"/>
              <a:t> has released quantum-safe cryptography reports</a:t>
            </a:r>
          </a:p>
          <a:p>
            <a:pPr lvl="1"/>
            <a:r>
              <a:rPr lang="en-US" dirty="0"/>
              <a:t>EU expert groups </a:t>
            </a:r>
            <a:r>
              <a:rPr lang="en-US" dirty="0">
                <a:solidFill>
                  <a:schemeClr val="accent1"/>
                </a:solidFill>
              </a:rPr>
              <a:t>PQCRYPTO</a:t>
            </a:r>
            <a:r>
              <a:rPr lang="en-US" dirty="0"/>
              <a:t> and </a:t>
            </a:r>
            <a:r>
              <a:rPr lang="en-US">
                <a:solidFill>
                  <a:schemeClr val="accent1"/>
                </a:solidFill>
              </a:rPr>
              <a:t>SAFEcrypto</a:t>
            </a:r>
            <a:r>
              <a:rPr lang="en-US" dirty="0"/>
              <a:t> made recommendations and released reports</a:t>
            </a:r>
          </a:p>
          <a:p>
            <a:pPr lvl="1"/>
            <a:r>
              <a:rPr lang="en-US" dirty="0">
                <a:solidFill>
                  <a:schemeClr val="accent1"/>
                </a:solidFill>
              </a:rPr>
              <a:t>ISO/IEC JTC 1 SC27</a:t>
            </a:r>
            <a:r>
              <a:rPr lang="en-US" dirty="0"/>
              <a:t> has already had a 2 year study period for quantum-resistant cryptography and is developing a standing document (SD)</a:t>
            </a:r>
          </a:p>
          <a:p>
            <a:endParaRPr lang="en-US" dirty="0"/>
          </a:p>
          <a:p>
            <a:r>
              <a:rPr lang="en-US" dirty="0"/>
              <a:t>NIST is interacting and collaborating with these organizations and groups</a:t>
            </a:r>
          </a:p>
          <a:p>
            <a:endParaRPr lang="en-US" dirty="0"/>
          </a:p>
        </p:txBody>
      </p:sp>
    </p:spTree>
    <p:extLst>
      <p:ext uri="{BB962C8B-B14F-4D97-AF65-F5344CB8AC3E}">
        <p14:creationId xmlns:p14="http://schemas.microsoft.com/office/powerpoint/2010/main" val="1040442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E826-4E49-4026-ABCF-0782729494B8}"/>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E768EFFD-673D-44E5-A864-DCFDC22FD181}"/>
              </a:ext>
            </a:extLst>
          </p:cNvPr>
          <p:cNvSpPr>
            <a:spLocks noGrp="1"/>
          </p:cNvSpPr>
          <p:nvPr>
            <p:ph idx="1"/>
          </p:nvPr>
        </p:nvSpPr>
        <p:spPr/>
        <p:txBody>
          <a:bodyPr>
            <a:normAutofit fontScale="92500" lnSpcReduction="20000"/>
          </a:bodyPr>
          <a:lstStyle/>
          <a:p>
            <a:r>
              <a:rPr lang="en-US" dirty="0"/>
              <a:t>2</a:t>
            </a:r>
            <a:r>
              <a:rPr lang="en-US" baseline="30000" dirty="0"/>
              <a:t>nd</a:t>
            </a:r>
            <a:r>
              <a:rPr lang="en-US" dirty="0"/>
              <a:t> NIST PQC Standardization Workshop, Aug 2019</a:t>
            </a:r>
          </a:p>
          <a:p>
            <a:endParaRPr lang="en-US" dirty="0"/>
          </a:p>
          <a:p>
            <a:r>
              <a:rPr lang="en-US" dirty="0"/>
              <a:t>Sometime before then, we will pick a smaller number of submissions that we feel are the most promising</a:t>
            </a:r>
          </a:p>
          <a:p>
            <a:pPr lvl="1"/>
            <a:r>
              <a:rPr lang="en-US" dirty="0"/>
              <a:t>For these, tweaks are allowed in the 2</a:t>
            </a:r>
            <a:r>
              <a:rPr lang="en-US" baseline="30000" dirty="0"/>
              <a:t>nd</a:t>
            </a:r>
            <a:r>
              <a:rPr lang="en-US" dirty="0"/>
              <a:t> Round</a:t>
            </a:r>
          </a:p>
          <a:p>
            <a:endParaRPr lang="en-US" dirty="0"/>
          </a:p>
          <a:p>
            <a:r>
              <a:rPr lang="en-US" dirty="0"/>
              <a:t>Will be announced on pqc-forum (and our webpage)</a:t>
            </a:r>
          </a:p>
          <a:p>
            <a:endParaRPr lang="en-US" dirty="0"/>
          </a:p>
          <a:p>
            <a:r>
              <a:rPr lang="en-US" dirty="0"/>
              <a:t>If not selected:</a:t>
            </a:r>
          </a:p>
          <a:p>
            <a:pPr lvl="1"/>
            <a:r>
              <a:rPr lang="en-US" dirty="0"/>
              <a:t>Might be eliminated from the standardization process</a:t>
            </a:r>
          </a:p>
          <a:p>
            <a:pPr lvl="1"/>
            <a:r>
              <a:rPr lang="en-US" dirty="0"/>
              <a:t>Or might be kept for future consideration</a:t>
            </a:r>
            <a:r>
              <a:rPr lang="en-US"/>
              <a:t>, but not in 2</a:t>
            </a:r>
            <a:r>
              <a:rPr lang="en-US" baseline="30000"/>
              <a:t>nd</a:t>
            </a:r>
            <a:r>
              <a:rPr lang="en-US"/>
              <a:t> Round</a:t>
            </a:r>
            <a:endParaRPr lang="en-US" dirty="0"/>
          </a:p>
          <a:p>
            <a:pPr lvl="1"/>
            <a:endParaRPr lang="en-US" dirty="0"/>
          </a:p>
        </p:txBody>
      </p:sp>
    </p:spTree>
    <p:extLst>
      <p:ext uri="{BB962C8B-B14F-4D97-AF65-F5344CB8AC3E}">
        <p14:creationId xmlns:p14="http://schemas.microsoft.com/office/powerpoint/2010/main" val="188310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E207-239A-4946-B6DF-908D00927971}"/>
              </a:ext>
            </a:extLst>
          </p:cNvPr>
          <p:cNvSpPr>
            <a:spLocks noGrp="1"/>
          </p:cNvSpPr>
          <p:nvPr>
            <p:ph type="title"/>
          </p:nvPr>
        </p:nvSpPr>
        <p:spPr/>
        <p:txBody>
          <a:bodyPr/>
          <a:lstStyle/>
          <a:p>
            <a:r>
              <a:rPr lang="en-US" dirty="0"/>
              <a:t>What does NIST want from you?</a:t>
            </a:r>
          </a:p>
        </p:txBody>
      </p:sp>
      <p:sp>
        <p:nvSpPr>
          <p:cNvPr id="3" name="Content Placeholder 2">
            <a:extLst>
              <a:ext uri="{FF2B5EF4-FFF2-40B4-BE49-F238E27FC236}">
                <a16:creationId xmlns:a16="http://schemas.microsoft.com/office/drawing/2014/main" id="{B66CE773-4763-4691-B2B9-6399A339B6E1}"/>
              </a:ext>
            </a:extLst>
          </p:cNvPr>
          <p:cNvSpPr>
            <a:spLocks noGrp="1"/>
          </p:cNvSpPr>
          <p:nvPr>
            <p:ph idx="1"/>
          </p:nvPr>
        </p:nvSpPr>
        <p:spPr/>
        <p:txBody>
          <a:bodyPr>
            <a:normAutofit fontScale="62500" lnSpcReduction="20000"/>
          </a:bodyPr>
          <a:lstStyle/>
          <a:p>
            <a:r>
              <a:rPr lang="en-US" dirty="0"/>
              <a:t>Continue to analyze the submissions</a:t>
            </a:r>
          </a:p>
          <a:p>
            <a:pPr lvl="1"/>
            <a:r>
              <a:rPr lang="en-US" dirty="0"/>
              <a:t>Publish and present your work</a:t>
            </a:r>
          </a:p>
          <a:p>
            <a:endParaRPr lang="en-US" dirty="0"/>
          </a:p>
          <a:p>
            <a:r>
              <a:rPr lang="en-US" dirty="0"/>
              <a:t>Implementations for a variety of platforms</a:t>
            </a:r>
          </a:p>
          <a:p>
            <a:endParaRPr lang="en-US" dirty="0"/>
          </a:p>
          <a:p>
            <a:r>
              <a:rPr lang="en-US" dirty="0"/>
              <a:t>See how these will fit into applications/protocols</a:t>
            </a:r>
          </a:p>
          <a:p>
            <a:pPr lvl="1"/>
            <a:r>
              <a:rPr lang="en-US" dirty="0"/>
              <a:t>Dig into the details – is there anything different from </a:t>
            </a:r>
          </a:p>
          <a:p>
            <a:pPr marL="457200" lvl="1" indent="0">
              <a:buNone/>
            </a:pPr>
            <a:r>
              <a:rPr lang="en-US" dirty="0"/>
              <a:t>    current practice (such as the way to use auxiliary functions)</a:t>
            </a:r>
          </a:p>
          <a:p>
            <a:endParaRPr lang="en-US" dirty="0"/>
          </a:p>
          <a:p>
            <a:r>
              <a:rPr lang="en-US" dirty="0"/>
              <a:t>Participate in the pqc-forum</a:t>
            </a:r>
          </a:p>
          <a:p>
            <a:endParaRPr lang="en-US" dirty="0"/>
          </a:p>
          <a:p>
            <a:r>
              <a:rPr lang="en-US" dirty="0"/>
              <a:t>Send us your questions/feedback:</a:t>
            </a:r>
          </a:p>
          <a:p>
            <a:pPr marL="0" indent="0">
              <a:buNone/>
            </a:pPr>
            <a:r>
              <a:rPr lang="en-US" dirty="0"/>
              <a:t>			</a:t>
            </a:r>
          </a:p>
          <a:p>
            <a:pPr marL="0" indent="0">
              <a:buNone/>
            </a:pPr>
            <a:r>
              <a:rPr lang="en-US" dirty="0"/>
              <a:t>			pqc-comments@nist.gov</a:t>
            </a:r>
          </a:p>
        </p:txBody>
      </p:sp>
      <p:pic>
        <p:nvPicPr>
          <p:cNvPr id="2050" name="Picture 2" descr="Image result for i want you">
            <a:extLst>
              <a:ext uri="{FF2B5EF4-FFF2-40B4-BE49-F238E27FC236}">
                <a16:creationId xmlns:a16="http://schemas.microsoft.com/office/drawing/2014/main" id="{9D225F37-D042-4327-8FCD-33E0A5A9D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447" y="2057029"/>
            <a:ext cx="3806053" cy="315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22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105A77-5426-4836-88F0-177BBB159D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8582" y="440281"/>
            <a:ext cx="3939827" cy="4202482"/>
          </a:xfrm>
          <a:prstGeom prst="rect">
            <a:avLst/>
          </a:prstGeom>
        </p:spPr>
      </p:pic>
      <p:sp>
        <p:nvSpPr>
          <p:cNvPr id="2" name="Title 1">
            <a:extLst>
              <a:ext uri="{FF2B5EF4-FFF2-40B4-BE49-F238E27FC236}">
                <a16:creationId xmlns:a16="http://schemas.microsoft.com/office/drawing/2014/main" id="{61A907DA-098E-4EC1-A9D1-25B9AACD624A}"/>
              </a:ext>
            </a:extLst>
          </p:cNvPr>
          <p:cNvSpPr>
            <a:spLocks noGrp="1"/>
          </p:cNvSpPr>
          <p:nvPr>
            <p:ph type="title"/>
          </p:nvPr>
        </p:nvSpPr>
        <p:spPr/>
        <p:txBody>
          <a:bodyPr/>
          <a:lstStyle/>
          <a:p>
            <a:r>
              <a:rPr lang="en-US" dirty="0"/>
              <a:t>Questions we have…</a:t>
            </a:r>
          </a:p>
        </p:txBody>
      </p:sp>
      <p:sp>
        <p:nvSpPr>
          <p:cNvPr id="3" name="Content Placeholder 2">
            <a:extLst>
              <a:ext uri="{FF2B5EF4-FFF2-40B4-BE49-F238E27FC236}">
                <a16:creationId xmlns:a16="http://schemas.microsoft.com/office/drawing/2014/main" id="{3140422B-C4AF-4C97-A027-C62B5AF827DD}"/>
              </a:ext>
            </a:extLst>
          </p:cNvPr>
          <p:cNvSpPr>
            <a:spLocks noGrp="1"/>
          </p:cNvSpPr>
          <p:nvPr>
            <p:ph idx="1"/>
          </p:nvPr>
        </p:nvSpPr>
        <p:spPr/>
        <p:txBody>
          <a:bodyPr>
            <a:normAutofit fontScale="92500" lnSpcReduction="10000"/>
          </a:bodyPr>
          <a:lstStyle/>
          <a:p>
            <a:r>
              <a:rPr lang="en-US" dirty="0"/>
              <a:t>Does NIST need to provide more guidance on measuring      the complexity of quantum attacks?</a:t>
            </a:r>
          </a:p>
          <a:p>
            <a:pPr lvl="1"/>
            <a:r>
              <a:rPr lang="en-US" dirty="0"/>
              <a:t>Should we specify one or two plausible models of quantum computers?</a:t>
            </a:r>
          </a:p>
          <a:p>
            <a:pPr lvl="1"/>
            <a:endParaRPr lang="en-US" dirty="0"/>
          </a:p>
          <a:p>
            <a:r>
              <a:rPr lang="en-US" dirty="0"/>
              <a:t>Or on complexity of classical attacks?</a:t>
            </a:r>
          </a:p>
          <a:p>
            <a:pPr lvl="1"/>
            <a:r>
              <a:rPr lang="en-US" dirty="0"/>
              <a:t>how to deal with attacks with extremely high memory</a:t>
            </a:r>
          </a:p>
          <a:p>
            <a:pPr lvl="1"/>
            <a:endParaRPr lang="en-US" dirty="0"/>
          </a:p>
          <a:p>
            <a:r>
              <a:rPr lang="en-US" dirty="0"/>
              <a:t>How should we handle submissions which are very similar?</a:t>
            </a:r>
          </a:p>
          <a:p>
            <a:pPr lvl="1"/>
            <a:r>
              <a:rPr lang="en-US" dirty="0"/>
              <a:t>Keep one?  Keep both?  Merge them?  How?  </a:t>
            </a:r>
          </a:p>
          <a:p>
            <a:pPr lvl="1"/>
            <a:endParaRPr lang="en-US" dirty="0"/>
          </a:p>
          <a:p>
            <a:r>
              <a:rPr lang="en-US" dirty="0"/>
              <a:t>What constitutes unacceptable key sizes or performance?</a:t>
            </a:r>
          </a:p>
        </p:txBody>
      </p:sp>
    </p:spTree>
    <p:extLst>
      <p:ext uri="{BB962C8B-B14F-4D97-AF65-F5344CB8AC3E}">
        <p14:creationId xmlns:p14="http://schemas.microsoft.com/office/powerpoint/2010/main" val="1251975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9D32-B80B-44A3-BA9B-1AA65CBD1B6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0EC7508-F5FC-46A2-B4B6-6C933C984D9D}"/>
              </a:ext>
            </a:extLst>
          </p:cNvPr>
          <p:cNvSpPr>
            <a:spLocks noGrp="1"/>
          </p:cNvSpPr>
          <p:nvPr>
            <p:ph idx="1"/>
          </p:nvPr>
        </p:nvSpPr>
        <p:spPr>
          <a:xfrm>
            <a:off x="838200" y="1825625"/>
            <a:ext cx="6655130" cy="4351338"/>
          </a:xfrm>
        </p:spPr>
        <p:txBody>
          <a:bodyPr>
            <a:normAutofit fontScale="62500" lnSpcReduction="20000"/>
          </a:bodyPr>
          <a:lstStyle/>
          <a:p>
            <a:r>
              <a:rPr lang="en-US" dirty="0"/>
              <a:t>Post-quantum crypto standardization will be a long journey</a:t>
            </a:r>
          </a:p>
          <a:p>
            <a:endParaRPr lang="en-US" dirty="0"/>
          </a:p>
          <a:p>
            <a:r>
              <a:rPr lang="en-US" dirty="0"/>
              <a:t>We have seen many complexities, and know more lie ahead</a:t>
            </a:r>
          </a:p>
          <a:p>
            <a:endParaRPr lang="en-US" dirty="0"/>
          </a:p>
          <a:p>
            <a:r>
              <a:rPr lang="en-US" dirty="0"/>
              <a:t>Be prepared to transition to new algorithms in 10 years</a:t>
            </a:r>
          </a:p>
          <a:p>
            <a:endParaRPr lang="en-US" dirty="0"/>
          </a:p>
          <a:p>
            <a:r>
              <a:rPr lang="en-US" dirty="0"/>
              <a:t>We will continue to work in an </a:t>
            </a:r>
            <a:r>
              <a:rPr lang="en-US" dirty="0">
                <a:solidFill>
                  <a:srgbClr val="FF0000"/>
                </a:solidFill>
              </a:rPr>
              <a:t>open and transparent </a:t>
            </a:r>
            <a:r>
              <a:rPr lang="en-US" dirty="0"/>
              <a:t>manner with the crypto community for PQC standards</a:t>
            </a:r>
          </a:p>
          <a:p>
            <a:endParaRPr lang="en-US" dirty="0"/>
          </a:p>
          <a:p>
            <a:r>
              <a:rPr lang="en-US" dirty="0"/>
              <a:t>Check out </a:t>
            </a:r>
            <a:r>
              <a:rPr lang="en-US" dirty="0">
                <a:hlinkClick r:id="rId2"/>
              </a:rPr>
              <a:t>www.nist.gov/pqcrypto</a:t>
            </a:r>
            <a:endParaRPr lang="en-US" dirty="0"/>
          </a:p>
          <a:p>
            <a:pPr lvl="1"/>
            <a:r>
              <a:rPr lang="en-US" dirty="0"/>
              <a:t>Sign up for the pqc-forum for announcements &amp; discussion</a:t>
            </a:r>
          </a:p>
        </p:txBody>
      </p:sp>
      <p:pic>
        <p:nvPicPr>
          <p:cNvPr id="3074" name="Picture 2" descr="Image result for windy road">
            <a:extLst>
              <a:ext uri="{FF2B5EF4-FFF2-40B4-BE49-F238E27FC236}">
                <a16:creationId xmlns:a16="http://schemas.microsoft.com/office/drawing/2014/main" id="{4A97A36D-5832-4C88-867E-FE05308D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497" y="1474818"/>
            <a:ext cx="3672570" cy="327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8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5F30-BF70-46FA-9B3E-C56A5DBDB6B7}"/>
              </a:ext>
            </a:extLst>
          </p:cNvPr>
          <p:cNvSpPr>
            <a:spLocks noGrp="1"/>
          </p:cNvSpPr>
          <p:nvPr>
            <p:ph type="title"/>
          </p:nvPr>
        </p:nvSpPr>
        <p:spPr/>
        <p:txBody>
          <a:bodyPr/>
          <a:lstStyle/>
          <a:p>
            <a:r>
              <a:rPr lang="en-US" dirty="0"/>
              <a:t>The Impact</a:t>
            </a:r>
          </a:p>
        </p:txBody>
      </p:sp>
      <p:grpSp>
        <p:nvGrpSpPr>
          <p:cNvPr id="4" name="Group 3">
            <a:extLst>
              <a:ext uri="{FF2B5EF4-FFF2-40B4-BE49-F238E27FC236}">
                <a16:creationId xmlns:a16="http://schemas.microsoft.com/office/drawing/2014/main" id="{2C1CA6BF-8918-49E4-A6B0-47A319B334E6}"/>
              </a:ext>
            </a:extLst>
          </p:cNvPr>
          <p:cNvGrpSpPr/>
          <p:nvPr/>
        </p:nvGrpSpPr>
        <p:grpSpPr>
          <a:xfrm>
            <a:off x="2567836" y="826718"/>
            <a:ext cx="8232689" cy="5300592"/>
            <a:chOff x="1985852" y="1828800"/>
            <a:chExt cx="6351075" cy="4089121"/>
          </a:xfrm>
        </p:grpSpPr>
        <p:sp>
          <p:nvSpPr>
            <p:cNvPr id="5" name="TextBox 4">
              <a:extLst>
                <a:ext uri="{FF2B5EF4-FFF2-40B4-BE49-F238E27FC236}">
                  <a16:creationId xmlns:a16="http://schemas.microsoft.com/office/drawing/2014/main" id="{156CB231-A42C-43C1-9DC9-F93A45CF2FFF}"/>
                </a:ext>
              </a:extLst>
            </p:cNvPr>
            <p:cNvSpPr txBox="1"/>
            <p:nvPr/>
          </p:nvSpPr>
          <p:spPr>
            <a:xfrm>
              <a:off x="3953395" y="1828800"/>
              <a:ext cx="2278066" cy="30008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350" dirty="0">
                  <a:solidFill>
                    <a:schemeClr val="tx1"/>
                  </a:solidFill>
                </a:rPr>
                <a:t>NIST Crypto standards</a:t>
              </a:r>
            </a:p>
          </p:txBody>
        </p:sp>
        <p:sp>
          <p:nvSpPr>
            <p:cNvPr id="6" name="TextBox 5">
              <a:extLst>
                <a:ext uri="{FF2B5EF4-FFF2-40B4-BE49-F238E27FC236}">
                  <a16:creationId xmlns:a16="http://schemas.microsoft.com/office/drawing/2014/main" id="{3D80A588-7AEF-45B3-9028-F56597F01F7A}"/>
                </a:ext>
              </a:extLst>
            </p:cNvPr>
            <p:cNvSpPr txBox="1"/>
            <p:nvPr/>
          </p:nvSpPr>
          <p:spPr>
            <a:xfrm>
              <a:off x="1985852" y="2739406"/>
              <a:ext cx="1708550" cy="364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350" dirty="0"/>
                <a:t>Public key based</a:t>
              </a:r>
            </a:p>
          </p:txBody>
        </p:sp>
        <p:cxnSp>
          <p:nvCxnSpPr>
            <p:cNvPr id="7" name="Straight Connector 6">
              <a:extLst>
                <a:ext uri="{FF2B5EF4-FFF2-40B4-BE49-F238E27FC236}">
                  <a16:creationId xmlns:a16="http://schemas.microsoft.com/office/drawing/2014/main" id="{470E0CF1-CEE4-4F8E-8C60-4216F7D17C75}"/>
                </a:ext>
              </a:extLst>
            </p:cNvPr>
            <p:cNvCxnSpPr/>
            <p:nvPr/>
          </p:nvCxnSpPr>
          <p:spPr>
            <a:xfrm>
              <a:off x="2998327" y="2461959"/>
              <a:ext cx="4208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AA2C1B2-1118-42DE-AA39-A29794FD2066}"/>
                </a:ext>
              </a:extLst>
            </p:cNvPr>
            <p:cNvCxnSpPr/>
            <p:nvPr/>
          </p:nvCxnSpPr>
          <p:spPr>
            <a:xfrm>
              <a:off x="2998326" y="2461958"/>
              <a:ext cx="0" cy="277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AE6F022-3CBF-49BB-8BDA-ED21142B71E6}"/>
                </a:ext>
              </a:extLst>
            </p:cNvPr>
            <p:cNvCxnSpPr>
              <a:endCxn id="19" idx="0"/>
            </p:cNvCxnSpPr>
            <p:nvPr/>
          </p:nvCxnSpPr>
          <p:spPr>
            <a:xfrm>
              <a:off x="5215374" y="2468618"/>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689BFA-2FF2-445F-9416-2A3E722DAC8C}"/>
                </a:ext>
              </a:extLst>
            </p:cNvPr>
            <p:cNvCxnSpPr>
              <a:stCxn id="5" idx="2"/>
            </p:cNvCxnSpPr>
            <p:nvPr/>
          </p:nvCxnSpPr>
          <p:spPr>
            <a:xfrm>
              <a:off x="5092428" y="2128882"/>
              <a:ext cx="0" cy="32417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208371-0FCD-4DFD-AD3C-DB14D76E54F6}"/>
                </a:ext>
              </a:extLst>
            </p:cNvPr>
            <p:cNvSpPr txBox="1"/>
            <p:nvPr/>
          </p:nvSpPr>
          <p:spPr>
            <a:xfrm>
              <a:off x="2208605" y="3316276"/>
              <a:ext cx="1455431" cy="237433"/>
            </a:xfrm>
            <a:prstGeom prst="rect">
              <a:avLst/>
            </a:prstGeom>
            <a:noFill/>
          </p:spPr>
          <p:txBody>
            <a:bodyPr wrap="square" rtlCol="0">
              <a:spAutoFit/>
            </a:bodyPr>
            <a:lstStyle/>
            <a:p>
              <a:r>
                <a:rPr lang="en-US" sz="1400" dirty="0"/>
                <a:t>Signature (FIPS 186)</a:t>
              </a:r>
            </a:p>
          </p:txBody>
        </p:sp>
        <p:sp>
          <p:nvSpPr>
            <p:cNvPr id="12" name="TextBox 11">
              <a:extLst>
                <a:ext uri="{FF2B5EF4-FFF2-40B4-BE49-F238E27FC236}">
                  <a16:creationId xmlns:a16="http://schemas.microsoft.com/office/drawing/2014/main" id="{04221602-6762-4B07-8979-67BD5B9326E3}"/>
                </a:ext>
              </a:extLst>
            </p:cNvPr>
            <p:cNvSpPr txBox="1"/>
            <p:nvPr/>
          </p:nvSpPr>
          <p:spPr>
            <a:xfrm>
              <a:off x="2254795" y="3808619"/>
              <a:ext cx="1455431" cy="403636"/>
            </a:xfrm>
            <a:prstGeom prst="rect">
              <a:avLst/>
            </a:prstGeom>
            <a:noFill/>
          </p:spPr>
          <p:txBody>
            <a:bodyPr wrap="square" rtlCol="0">
              <a:spAutoFit/>
            </a:bodyPr>
            <a:lstStyle/>
            <a:p>
              <a:r>
                <a:rPr lang="en-US" sz="1400" dirty="0"/>
                <a:t>Key establishment (800-56A/B/C)</a:t>
              </a:r>
            </a:p>
          </p:txBody>
        </p:sp>
        <p:cxnSp>
          <p:nvCxnSpPr>
            <p:cNvPr id="13" name="Straight Connector 12">
              <a:extLst>
                <a:ext uri="{FF2B5EF4-FFF2-40B4-BE49-F238E27FC236}">
                  <a16:creationId xmlns:a16="http://schemas.microsoft.com/office/drawing/2014/main" id="{22820293-4A8F-4AE8-A2ED-109CC5D9CF77}"/>
                </a:ext>
              </a:extLst>
            </p:cNvPr>
            <p:cNvCxnSpPr/>
            <p:nvPr/>
          </p:nvCxnSpPr>
          <p:spPr>
            <a:xfrm>
              <a:off x="2064340" y="3103516"/>
              <a:ext cx="0" cy="163724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0AFDA0-4140-4C85-BCF9-DB90E498E0D6}"/>
                </a:ext>
              </a:extLst>
            </p:cNvPr>
            <p:cNvSpPr txBox="1"/>
            <p:nvPr/>
          </p:nvSpPr>
          <p:spPr>
            <a:xfrm>
              <a:off x="2428810" y="4637096"/>
              <a:ext cx="1756009" cy="364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Tools</a:t>
              </a:r>
            </a:p>
          </p:txBody>
        </p:sp>
        <p:cxnSp>
          <p:nvCxnSpPr>
            <p:cNvPr id="15" name="Straight Connector 14">
              <a:extLst>
                <a:ext uri="{FF2B5EF4-FFF2-40B4-BE49-F238E27FC236}">
                  <a16:creationId xmlns:a16="http://schemas.microsoft.com/office/drawing/2014/main" id="{72161AC5-D15C-4A3C-9EFD-63BEAF90F001}"/>
                </a:ext>
              </a:extLst>
            </p:cNvPr>
            <p:cNvCxnSpPr/>
            <p:nvPr/>
          </p:nvCxnSpPr>
          <p:spPr>
            <a:xfrm>
              <a:off x="3947521" y="2461959"/>
              <a:ext cx="0" cy="217513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E61FE7-AC79-4396-8D8C-7BC4DF017844}"/>
                </a:ext>
              </a:extLst>
            </p:cNvPr>
            <p:cNvCxnSpPr/>
            <p:nvPr/>
          </p:nvCxnSpPr>
          <p:spPr>
            <a:xfrm>
              <a:off x="2555317" y="5033772"/>
              <a:ext cx="0" cy="81805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25A87A-214F-4B18-A7B6-0B859A98DF1D}"/>
                </a:ext>
              </a:extLst>
            </p:cNvPr>
            <p:cNvSpPr txBox="1"/>
            <p:nvPr/>
          </p:nvSpPr>
          <p:spPr>
            <a:xfrm>
              <a:off x="2758315" y="5121920"/>
              <a:ext cx="1426504" cy="237433"/>
            </a:xfrm>
            <a:prstGeom prst="rect">
              <a:avLst/>
            </a:prstGeom>
            <a:noFill/>
          </p:spPr>
          <p:txBody>
            <a:bodyPr wrap="square" rtlCol="0">
              <a:spAutoFit/>
            </a:bodyPr>
            <a:lstStyle/>
            <a:p>
              <a:r>
                <a:rPr lang="en-US" sz="1400" dirty="0"/>
                <a:t>RNG (800-90A/B/C)</a:t>
              </a:r>
            </a:p>
          </p:txBody>
        </p:sp>
        <p:sp>
          <p:nvSpPr>
            <p:cNvPr id="18" name="TextBox 17">
              <a:extLst>
                <a:ext uri="{FF2B5EF4-FFF2-40B4-BE49-F238E27FC236}">
                  <a16:creationId xmlns:a16="http://schemas.microsoft.com/office/drawing/2014/main" id="{F33395C3-7426-49E0-BB48-FB0F1DBB783C}"/>
                </a:ext>
              </a:extLst>
            </p:cNvPr>
            <p:cNvSpPr txBox="1"/>
            <p:nvPr/>
          </p:nvSpPr>
          <p:spPr>
            <a:xfrm>
              <a:off x="2758315" y="5402078"/>
              <a:ext cx="1632164" cy="237433"/>
            </a:xfrm>
            <a:prstGeom prst="rect">
              <a:avLst/>
            </a:prstGeom>
            <a:noFill/>
          </p:spPr>
          <p:txBody>
            <a:bodyPr wrap="square" rtlCol="0">
              <a:spAutoFit/>
            </a:bodyPr>
            <a:lstStyle/>
            <a:p>
              <a:r>
                <a:rPr lang="en-US" sz="1400" dirty="0"/>
                <a:t>KDF (800-108, 800-135)</a:t>
              </a:r>
            </a:p>
          </p:txBody>
        </p:sp>
        <p:sp>
          <p:nvSpPr>
            <p:cNvPr id="19" name="TextBox 18">
              <a:extLst>
                <a:ext uri="{FF2B5EF4-FFF2-40B4-BE49-F238E27FC236}">
                  <a16:creationId xmlns:a16="http://schemas.microsoft.com/office/drawing/2014/main" id="{85FCB1DD-8DC8-4573-826F-409E8870B3F4}"/>
                </a:ext>
              </a:extLst>
            </p:cNvPr>
            <p:cNvSpPr txBox="1"/>
            <p:nvPr/>
          </p:nvSpPr>
          <p:spPr>
            <a:xfrm>
              <a:off x="4234541" y="2698312"/>
              <a:ext cx="1961668" cy="364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350" dirty="0"/>
                <a:t>Symmetric key based</a:t>
              </a:r>
            </a:p>
          </p:txBody>
        </p:sp>
        <p:sp>
          <p:nvSpPr>
            <p:cNvPr id="20" name="TextBox 19">
              <a:extLst>
                <a:ext uri="{FF2B5EF4-FFF2-40B4-BE49-F238E27FC236}">
                  <a16:creationId xmlns:a16="http://schemas.microsoft.com/office/drawing/2014/main" id="{EF0A6B70-79AF-4344-9114-858AB6CDFB2B}"/>
                </a:ext>
              </a:extLst>
            </p:cNvPr>
            <p:cNvSpPr txBox="1"/>
            <p:nvPr/>
          </p:nvSpPr>
          <p:spPr>
            <a:xfrm>
              <a:off x="4547508" y="3241662"/>
              <a:ext cx="1437165" cy="415498"/>
            </a:xfrm>
            <a:prstGeom prst="rect">
              <a:avLst/>
            </a:prstGeom>
            <a:noFill/>
            <a:ln>
              <a:noFill/>
            </a:ln>
          </p:spPr>
          <p:txBody>
            <a:bodyPr wrap="square" rtlCol="0">
              <a:spAutoFit/>
            </a:bodyPr>
            <a:lstStyle/>
            <a:p>
              <a:r>
                <a:rPr lang="en-US" sz="1400" dirty="0"/>
                <a:t>AES  (FIPS 197 ) </a:t>
              </a:r>
            </a:p>
            <a:p>
              <a:r>
                <a:rPr lang="en-US" sz="1400" dirty="0"/>
                <a:t>TDEA (800-67)</a:t>
              </a:r>
            </a:p>
          </p:txBody>
        </p:sp>
        <p:sp>
          <p:nvSpPr>
            <p:cNvPr id="21" name="TextBox 20">
              <a:extLst>
                <a:ext uri="{FF2B5EF4-FFF2-40B4-BE49-F238E27FC236}">
                  <a16:creationId xmlns:a16="http://schemas.microsoft.com/office/drawing/2014/main" id="{4B71B38C-3B1B-402E-AF46-E92FC5FC2E07}"/>
                </a:ext>
              </a:extLst>
            </p:cNvPr>
            <p:cNvSpPr txBox="1"/>
            <p:nvPr/>
          </p:nvSpPr>
          <p:spPr>
            <a:xfrm>
              <a:off x="4558167" y="3638656"/>
              <a:ext cx="1426506" cy="415498"/>
            </a:xfrm>
            <a:prstGeom prst="rect">
              <a:avLst/>
            </a:prstGeom>
            <a:noFill/>
          </p:spPr>
          <p:txBody>
            <a:bodyPr wrap="square" rtlCol="0">
              <a:spAutoFit/>
            </a:bodyPr>
            <a:lstStyle/>
            <a:p>
              <a:r>
                <a:rPr lang="en-US" sz="1400" dirty="0"/>
                <a:t>Modes  of operations (800 38A-38G)</a:t>
              </a:r>
            </a:p>
          </p:txBody>
        </p:sp>
        <p:sp>
          <p:nvSpPr>
            <p:cNvPr id="22" name="TextBox 21">
              <a:extLst>
                <a:ext uri="{FF2B5EF4-FFF2-40B4-BE49-F238E27FC236}">
                  <a16:creationId xmlns:a16="http://schemas.microsoft.com/office/drawing/2014/main" id="{0F2D3EFC-D23C-47C3-BD10-ADB4817DEEC5}"/>
                </a:ext>
              </a:extLst>
            </p:cNvPr>
            <p:cNvSpPr txBox="1"/>
            <p:nvPr/>
          </p:nvSpPr>
          <p:spPr>
            <a:xfrm>
              <a:off x="4548676" y="4220431"/>
              <a:ext cx="1682787" cy="415498"/>
            </a:xfrm>
            <a:prstGeom prst="rect">
              <a:avLst/>
            </a:prstGeom>
            <a:noFill/>
          </p:spPr>
          <p:txBody>
            <a:bodyPr wrap="square" rtlCol="0">
              <a:spAutoFit/>
            </a:bodyPr>
            <a:lstStyle/>
            <a:p>
              <a:r>
                <a:rPr lang="en-US" sz="1400" dirty="0"/>
                <a:t>SHA-1/2 (FIPS 180) and SHA-3 (FIPS 202)</a:t>
              </a:r>
            </a:p>
          </p:txBody>
        </p:sp>
        <p:sp>
          <p:nvSpPr>
            <p:cNvPr id="23" name="TextBox 22">
              <a:extLst>
                <a:ext uri="{FF2B5EF4-FFF2-40B4-BE49-F238E27FC236}">
                  <a16:creationId xmlns:a16="http://schemas.microsoft.com/office/drawing/2014/main" id="{160075DD-1AF4-4EE6-91D5-99FBCAAD75F5}"/>
                </a:ext>
              </a:extLst>
            </p:cNvPr>
            <p:cNvSpPr txBox="1"/>
            <p:nvPr/>
          </p:nvSpPr>
          <p:spPr>
            <a:xfrm>
              <a:off x="4558169" y="5080825"/>
              <a:ext cx="1426504" cy="237433"/>
            </a:xfrm>
            <a:prstGeom prst="rect">
              <a:avLst/>
            </a:prstGeom>
            <a:noFill/>
          </p:spPr>
          <p:txBody>
            <a:bodyPr wrap="square" rtlCol="0">
              <a:spAutoFit/>
            </a:bodyPr>
            <a:lstStyle/>
            <a:p>
              <a:r>
                <a:rPr lang="en-US" sz="1400" dirty="0"/>
                <a:t>HMAC (FIPS 198</a:t>
              </a:r>
              <a:r>
                <a:rPr lang="en-US" sz="1050" dirty="0"/>
                <a:t>)</a:t>
              </a:r>
            </a:p>
          </p:txBody>
        </p:sp>
        <p:cxnSp>
          <p:nvCxnSpPr>
            <p:cNvPr id="24" name="Straight Connector 23">
              <a:extLst>
                <a:ext uri="{FF2B5EF4-FFF2-40B4-BE49-F238E27FC236}">
                  <a16:creationId xmlns:a16="http://schemas.microsoft.com/office/drawing/2014/main" id="{95AEC01D-0671-48D6-91B4-4DD5BAD55305}"/>
                </a:ext>
              </a:extLst>
            </p:cNvPr>
            <p:cNvCxnSpPr/>
            <p:nvPr/>
          </p:nvCxnSpPr>
          <p:spPr>
            <a:xfrm flipH="1">
              <a:off x="4390477" y="3034501"/>
              <a:ext cx="2263" cy="2876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ACD1B6-3F6E-4873-8198-130715E8D204}"/>
                </a:ext>
              </a:extLst>
            </p:cNvPr>
            <p:cNvCxnSpPr>
              <a:stCxn id="22" idx="1"/>
              <a:endCxn id="22" idx="1"/>
            </p:cNvCxnSpPr>
            <p:nvPr/>
          </p:nvCxnSpPr>
          <p:spPr>
            <a:xfrm>
              <a:off x="4548676" y="44281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965D72-B973-4B96-8557-48CFA1B747CC}"/>
                </a:ext>
              </a:extLst>
            </p:cNvPr>
            <p:cNvCxnSpPr/>
            <p:nvPr/>
          </p:nvCxnSpPr>
          <p:spPr>
            <a:xfrm>
              <a:off x="4413077" y="5218817"/>
              <a:ext cx="165431" cy="208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641101A-C935-457A-A267-D43D51B7844E}"/>
                </a:ext>
              </a:extLst>
            </p:cNvPr>
            <p:cNvSpPr txBox="1"/>
            <p:nvPr/>
          </p:nvSpPr>
          <p:spPr>
            <a:xfrm>
              <a:off x="4558419" y="4743449"/>
              <a:ext cx="1724582" cy="237433"/>
            </a:xfrm>
            <a:prstGeom prst="rect">
              <a:avLst/>
            </a:prstGeom>
            <a:noFill/>
          </p:spPr>
          <p:txBody>
            <a:bodyPr wrap="square" rtlCol="0">
              <a:spAutoFit/>
            </a:bodyPr>
            <a:lstStyle/>
            <a:p>
              <a:r>
                <a:rPr lang="en-US" sz="1400" dirty="0"/>
                <a:t>Randomized hash (800-106)</a:t>
              </a:r>
            </a:p>
          </p:txBody>
        </p:sp>
        <p:sp>
          <p:nvSpPr>
            <p:cNvPr id="28" name="TextBox 27">
              <a:extLst>
                <a:ext uri="{FF2B5EF4-FFF2-40B4-BE49-F238E27FC236}">
                  <a16:creationId xmlns:a16="http://schemas.microsoft.com/office/drawing/2014/main" id="{9BA233B2-9427-46B3-A9FF-2DE74AC156B5}"/>
                </a:ext>
              </a:extLst>
            </p:cNvPr>
            <p:cNvSpPr txBox="1"/>
            <p:nvPr/>
          </p:nvSpPr>
          <p:spPr>
            <a:xfrm>
              <a:off x="6289319" y="2691653"/>
              <a:ext cx="1834658" cy="364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dirty="0"/>
                <a:t>Guidelines</a:t>
              </a:r>
            </a:p>
          </p:txBody>
        </p:sp>
        <p:cxnSp>
          <p:nvCxnSpPr>
            <p:cNvPr id="29" name="Straight Arrow Connector 28">
              <a:extLst>
                <a:ext uri="{FF2B5EF4-FFF2-40B4-BE49-F238E27FC236}">
                  <a16:creationId xmlns:a16="http://schemas.microsoft.com/office/drawing/2014/main" id="{579359BA-281A-4153-9E2C-951BB4274C2E}"/>
                </a:ext>
              </a:extLst>
            </p:cNvPr>
            <p:cNvCxnSpPr>
              <a:endCxn id="28" idx="0"/>
            </p:cNvCxnSpPr>
            <p:nvPr/>
          </p:nvCxnSpPr>
          <p:spPr>
            <a:xfrm>
              <a:off x="7206646" y="2461959"/>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01509F-2065-46B0-9755-417E41372830}"/>
                </a:ext>
              </a:extLst>
            </p:cNvPr>
            <p:cNvCxnSpPr/>
            <p:nvPr/>
          </p:nvCxnSpPr>
          <p:spPr>
            <a:xfrm>
              <a:off x="6411926" y="3104527"/>
              <a:ext cx="0" cy="176588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4B524B3-E13E-40D6-9840-F8C75C982878}"/>
                </a:ext>
              </a:extLst>
            </p:cNvPr>
            <p:cNvSpPr txBox="1"/>
            <p:nvPr/>
          </p:nvSpPr>
          <p:spPr>
            <a:xfrm>
              <a:off x="6541987" y="3596632"/>
              <a:ext cx="1518711" cy="237433"/>
            </a:xfrm>
            <a:prstGeom prst="rect">
              <a:avLst/>
            </a:prstGeom>
            <a:noFill/>
          </p:spPr>
          <p:txBody>
            <a:bodyPr wrap="square" rtlCol="0">
              <a:spAutoFit/>
            </a:bodyPr>
            <a:lstStyle/>
            <a:p>
              <a:r>
                <a:rPr lang="en-US" sz="1400" dirty="0"/>
                <a:t>Transition  (800-131A)</a:t>
              </a:r>
            </a:p>
          </p:txBody>
        </p:sp>
        <p:cxnSp>
          <p:nvCxnSpPr>
            <p:cNvPr id="32" name="Straight Connector 31">
              <a:extLst>
                <a:ext uri="{FF2B5EF4-FFF2-40B4-BE49-F238E27FC236}">
                  <a16:creationId xmlns:a16="http://schemas.microsoft.com/office/drawing/2014/main" id="{50A42061-DCE2-4258-A391-3588AE94D51F}"/>
                </a:ext>
              </a:extLst>
            </p:cNvPr>
            <p:cNvCxnSpPr/>
            <p:nvPr/>
          </p:nvCxnSpPr>
          <p:spPr>
            <a:xfrm>
              <a:off x="6415425" y="3736712"/>
              <a:ext cx="126559" cy="1"/>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E72CB80-D2FE-49C0-ACC6-E53D81EE83E8}"/>
                </a:ext>
              </a:extLst>
            </p:cNvPr>
            <p:cNvSpPr txBox="1"/>
            <p:nvPr/>
          </p:nvSpPr>
          <p:spPr>
            <a:xfrm>
              <a:off x="6592390" y="4020084"/>
              <a:ext cx="1744537" cy="237433"/>
            </a:xfrm>
            <a:prstGeom prst="rect">
              <a:avLst/>
            </a:prstGeom>
            <a:noFill/>
          </p:spPr>
          <p:txBody>
            <a:bodyPr wrap="square" rtlCol="0">
              <a:spAutoFit/>
            </a:bodyPr>
            <a:lstStyle/>
            <a:p>
              <a:r>
                <a:rPr lang="en-US" sz="1400" dirty="0"/>
                <a:t>Key generation (800-133)</a:t>
              </a:r>
            </a:p>
          </p:txBody>
        </p:sp>
        <p:sp>
          <p:nvSpPr>
            <p:cNvPr id="34" name="TextBox 33">
              <a:extLst>
                <a:ext uri="{FF2B5EF4-FFF2-40B4-BE49-F238E27FC236}">
                  <a16:creationId xmlns:a16="http://schemas.microsoft.com/office/drawing/2014/main" id="{BA87FCAF-A3B5-4E0E-A589-25C414761B13}"/>
                </a:ext>
              </a:extLst>
            </p:cNvPr>
            <p:cNvSpPr txBox="1"/>
            <p:nvPr/>
          </p:nvSpPr>
          <p:spPr>
            <a:xfrm>
              <a:off x="6553481" y="4503330"/>
              <a:ext cx="1744536" cy="237433"/>
            </a:xfrm>
            <a:prstGeom prst="rect">
              <a:avLst/>
            </a:prstGeom>
            <a:noFill/>
          </p:spPr>
          <p:txBody>
            <a:bodyPr wrap="square" rtlCol="0">
              <a:spAutoFit/>
            </a:bodyPr>
            <a:lstStyle/>
            <a:p>
              <a:r>
                <a:rPr lang="en-US" sz="1400" dirty="0"/>
                <a:t>Key management (800-57)</a:t>
              </a:r>
            </a:p>
          </p:txBody>
        </p:sp>
        <p:cxnSp>
          <p:nvCxnSpPr>
            <p:cNvPr id="35" name="Straight Connector 34">
              <a:extLst>
                <a:ext uri="{FF2B5EF4-FFF2-40B4-BE49-F238E27FC236}">
                  <a16:creationId xmlns:a16="http://schemas.microsoft.com/office/drawing/2014/main" id="{AE6093BE-AA24-4BF6-AF80-F09123815ED0}"/>
                </a:ext>
              </a:extLst>
            </p:cNvPr>
            <p:cNvCxnSpPr/>
            <p:nvPr/>
          </p:nvCxnSpPr>
          <p:spPr>
            <a:xfrm>
              <a:off x="6427327" y="4635929"/>
              <a:ext cx="12655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92530F9-22FD-4651-A028-0D8C3C472695}"/>
                </a:ext>
              </a:extLst>
            </p:cNvPr>
            <p:cNvSpPr txBox="1"/>
            <p:nvPr/>
          </p:nvSpPr>
          <p:spPr>
            <a:xfrm>
              <a:off x="4558167" y="5502423"/>
              <a:ext cx="1995314" cy="415498"/>
            </a:xfrm>
            <a:prstGeom prst="rect">
              <a:avLst/>
            </a:prstGeom>
            <a:noFill/>
          </p:spPr>
          <p:txBody>
            <a:bodyPr wrap="square" rtlCol="0">
              <a:spAutoFit/>
            </a:bodyPr>
            <a:lstStyle/>
            <a:p>
              <a:r>
                <a:rPr lang="en-US" sz="1400" dirty="0"/>
                <a:t>SHA3 derived functions (parallel hashing, KMAC, etc. (800-185)</a:t>
              </a:r>
            </a:p>
          </p:txBody>
        </p:sp>
        <p:cxnSp>
          <p:nvCxnSpPr>
            <p:cNvPr id="39" name="Straight Connector 38">
              <a:extLst>
                <a:ext uri="{FF2B5EF4-FFF2-40B4-BE49-F238E27FC236}">
                  <a16:creationId xmlns:a16="http://schemas.microsoft.com/office/drawing/2014/main" id="{EA924E9D-2C7E-4213-A49B-2ABE11FBD9E3}"/>
                </a:ext>
              </a:extLst>
            </p:cNvPr>
            <p:cNvCxnSpPr>
              <a:cxnSpLocks/>
              <a:stCxn id="11" idx="1"/>
            </p:cNvCxnSpPr>
            <p:nvPr/>
          </p:nvCxnSpPr>
          <p:spPr>
            <a:xfrm flipH="1" flipV="1">
              <a:off x="2064340" y="3470323"/>
              <a:ext cx="144265" cy="5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132AB9-CBC8-4BCC-8C52-D75781BA4093}"/>
                </a:ext>
              </a:extLst>
            </p:cNvPr>
            <p:cNvCxnSpPr>
              <a:cxnSpLocks/>
              <a:stCxn id="12" idx="1"/>
            </p:cNvCxnSpPr>
            <p:nvPr/>
          </p:nvCxnSpPr>
          <p:spPr>
            <a:xfrm flipH="1">
              <a:off x="2064340" y="4051849"/>
              <a:ext cx="190455" cy="8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C88CB8-AEEB-4083-A0F4-C395D745761A}"/>
                </a:ext>
              </a:extLst>
            </p:cNvPr>
            <p:cNvCxnSpPr>
              <a:cxnSpLocks/>
              <a:stCxn id="17" idx="1"/>
            </p:cNvCxnSpPr>
            <p:nvPr/>
          </p:nvCxnSpPr>
          <p:spPr>
            <a:xfrm flipH="1">
              <a:off x="2553056" y="5273983"/>
              <a:ext cx="205259" cy="4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7C3EBF-9874-4CB2-8AB3-A90964687EA2}"/>
                </a:ext>
              </a:extLst>
            </p:cNvPr>
            <p:cNvCxnSpPr>
              <a:cxnSpLocks/>
              <a:stCxn id="18" idx="1"/>
            </p:cNvCxnSpPr>
            <p:nvPr/>
          </p:nvCxnSpPr>
          <p:spPr>
            <a:xfrm flipH="1">
              <a:off x="2568533" y="5556125"/>
              <a:ext cx="189782" cy="3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61B5C2-D201-4CD9-92CB-801C19E74A0D}"/>
                </a:ext>
              </a:extLst>
            </p:cNvPr>
            <p:cNvCxnSpPr>
              <a:stCxn id="20" idx="1"/>
            </p:cNvCxnSpPr>
            <p:nvPr/>
          </p:nvCxnSpPr>
          <p:spPr>
            <a:xfrm flipH="1">
              <a:off x="4382638" y="3449411"/>
              <a:ext cx="164870" cy="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33B2CB-2EF2-4747-B592-D6D9E545A224}"/>
                </a:ext>
              </a:extLst>
            </p:cNvPr>
            <p:cNvCxnSpPr>
              <a:stCxn id="21" idx="1"/>
            </p:cNvCxnSpPr>
            <p:nvPr/>
          </p:nvCxnSpPr>
          <p:spPr>
            <a:xfrm flipH="1" flipV="1">
              <a:off x="4380537" y="3845103"/>
              <a:ext cx="177630" cy="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876EE3E-806E-4FD7-8223-8736ACCF4627}"/>
                </a:ext>
              </a:extLst>
            </p:cNvPr>
            <p:cNvCxnSpPr>
              <a:stCxn id="22" idx="1"/>
            </p:cNvCxnSpPr>
            <p:nvPr/>
          </p:nvCxnSpPr>
          <p:spPr>
            <a:xfrm flipH="1" flipV="1">
              <a:off x="4410903" y="4426911"/>
              <a:ext cx="137773" cy="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985BD8-6AB8-4E42-A283-1BAFEAD43038}"/>
                </a:ext>
              </a:extLst>
            </p:cNvPr>
            <p:cNvCxnSpPr>
              <a:stCxn id="27" idx="1"/>
            </p:cNvCxnSpPr>
            <p:nvPr/>
          </p:nvCxnSpPr>
          <p:spPr>
            <a:xfrm flipH="1">
              <a:off x="4390477" y="4862166"/>
              <a:ext cx="167942" cy="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3A795E-9045-4F96-A084-56AF03AACF29}"/>
                </a:ext>
              </a:extLst>
            </p:cNvPr>
            <p:cNvCxnSpPr>
              <a:stCxn id="37" idx="1"/>
            </p:cNvCxnSpPr>
            <p:nvPr/>
          </p:nvCxnSpPr>
          <p:spPr>
            <a:xfrm flipH="1">
              <a:off x="4380537" y="5710172"/>
              <a:ext cx="177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F1AC082-9F9E-45C7-8C49-D3A980A9192D}"/>
                </a:ext>
              </a:extLst>
            </p:cNvPr>
            <p:cNvCxnSpPr>
              <a:cxnSpLocks/>
              <a:stCxn id="33" idx="1"/>
              <a:endCxn id="33" idx="1"/>
            </p:cNvCxnSpPr>
            <p:nvPr/>
          </p:nvCxnSpPr>
          <p:spPr>
            <a:xfrm>
              <a:off x="6592390" y="41664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6DEF27-BC85-4DFA-966E-0855AD2FD2D1}"/>
                </a:ext>
              </a:extLst>
            </p:cNvPr>
            <p:cNvCxnSpPr>
              <a:cxnSpLocks/>
              <a:stCxn id="33" idx="1"/>
            </p:cNvCxnSpPr>
            <p:nvPr/>
          </p:nvCxnSpPr>
          <p:spPr>
            <a:xfrm flipH="1">
              <a:off x="6415425" y="4166428"/>
              <a:ext cx="176965" cy="7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12BFEA1-EB62-41AF-AF56-41C343A03DED}"/>
                </a:ext>
              </a:extLst>
            </p:cNvPr>
            <p:cNvCxnSpPr/>
            <p:nvPr/>
          </p:nvCxnSpPr>
          <p:spPr>
            <a:xfrm flipV="1">
              <a:off x="6408428" y="3403900"/>
              <a:ext cx="183950" cy="46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05196F2-D721-4BEE-B169-31613CF2C2E3}"/>
              </a:ext>
            </a:extLst>
          </p:cNvPr>
          <p:cNvSpPr txBox="1"/>
          <p:nvPr/>
        </p:nvSpPr>
        <p:spPr>
          <a:xfrm>
            <a:off x="8505832" y="2753310"/>
            <a:ext cx="2416784" cy="307777"/>
          </a:xfrm>
          <a:prstGeom prst="rect">
            <a:avLst/>
          </a:prstGeom>
          <a:noFill/>
        </p:spPr>
        <p:txBody>
          <a:bodyPr wrap="square" rtlCol="0">
            <a:spAutoFit/>
          </a:bodyPr>
          <a:lstStyle/>
          <a:p>
            <a:r>
              <a:rPr lang="en-US" sz="1400" dirty="0"/>
              <a:t>Hash usage/security (800-107</a:t>
            </a:r>
            <a:r>
              <a:rPr lang="en-US" sz="1050" dirty="0"/>
              <a:t>)</a:t>
            </a:r>
          </a:p>
        </p:txBody>
      </p:sp>
      <p:sp>
        <p:nvSpPr>
          <p:cNvPr id="52" name="Rectangle 51">
            <a:extLst>
              <a:ext uri="{FF2B5EF4-FFF2-40B4-BE49-F238E27FC236}">
                <a16:creationId xmlns:a16="http://schemas.microsoft.com/office/drawing/2014/main" id="{BB7D2050-3D9C-4EF6-9E1D-65195A4DED41}"/>
              </a:ext>
            </a:extLst>
          </p:cNvPr>
          <p:cNvSpPr/>
          <p:nvPr/>
        </p:nvSpPr>
        <p:spPr>
          <a:xfrm>
            <a:off x="2392472" y="1766411"/>
            <a:ext cx="2789484" cy="2536126"/>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w="76200">
                <a:solidFill>
                  <a:schemeClr val="tx1"/>
                </a:solidFill>
              </a:ln>
            </a:endParaRPr>
          </a:p>
        </p:txBody>
      </p:sp>
      <p:cxnSp>
        <p:nvCxnSpPr>
          <p:cNvPr id="53" name="Straight Connector 52">
            <a:extLst>
              <a:ext uri="{FF2B5EF4-FFF2-40B4-BE49-F238E27FC236}">
                <a16:creationId xmlns:a16="http://schemas.microsoft.com/office/drawing/2014/main" id="{73171B29-F935-4101-AB6D-4DC681DE9EAD}"/>
              </a:ext>
            </a:extLst>
          </p:cNvPr>
          <p:cNvCxnSpPr/>
          <p:nvPr/>
        </p:nvCxnSpPr>
        <p:spPr>
          <a:xfrm flipV="1">
            <a:off x="2667596" y="2260059"/>
            <a:ext cx="2100355" cy="154611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79D671-5413-43B6-95BD-F6A5619B2974}"/>
              </a:ext>
            </a:extLst>
          </p:cNvPr>
          <p:cNvCxnSpPr/>
          <p:nvPr/>
        </p:nvCxnSpPr>
        <p:spPr>
          <a:xfrm flipH="1" flipV="1">
            <a:off x="2800255" y="2260059"/>
            <a:ext cx="1999083" cy="152924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70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5F30-BF70-46FA-9B3E-C56A5DBDB6B7}"/>
              </a:ext>
            </a:extLst>
          </p:cNvPr>
          <p:cNvSpPr>
            <a:spLocks noGrp="1"/>
          </p:cNvSpPr>
          <p:nvPr>
            <p:ph type="title"/>
          </p:nvPr>
        </p:nvSpPr>
        <p:spPr/>
        <p:txBody>
          <a:bodyPr/>
          <a:lstStyle/>
          <a:p>
            <a:r>
              <a:rPr lang="en-US" dirty="0"/>
              <a:t>The Impact</a:t>
            </a:r>
          </a:p>
        </p:txBody>
      </p:sp>
      <p:grpSp>
        <p:nvGrpSpPr>
          <p:cNvPr id="4" name="Group 3">
            <a:extLst>
              <a:ext uri="{FF2B5EF4-FFF2-40B4-BE49-F238E27FC236}">
                <a16:creationId xmlns:a16="http://schemas.microsoft.com/office/drawing/2014/main" id="{2C1CA6BF-8918-49E4-A6B0-47A319B334E6}"/>
              </a:ext>
            </a:extLst>
          </p:cNvPr>
          <p:cNvGrpSpPr/>
          <p:nvPr/>
        </p:nvGrpSpPr>
        <p:grpSpPr>
          <a:xfrm>
            <a:off x="2567836" y="826718"/>
            <a:ext cx="8232689" cy="5300592"/>
            <a:chOff x="1985852" y="1828800"/>
            <a:chExt cx="6351075" cy="4089121"/>
          </a:xfrm>
        </p:grpSpPr>
        <p:sp>
          <p:nvSpPr>
            <p:cNvPr id="5" name="TextBox 4">
              <a:extLst>
                <a:ext uri="{FF2B5EF4-FFF2-40B4-BE49-F238E27FC236}">
                  <a16:creationId xmlns:a16="http://schemas.microsoft.com/office/drawing/2014/main" id="{156CB231-A42C-43C1-9DC9-F93A45CF2FFF}"/>
                </a:ext>
              </a:extLst>
            </p:cNvPr>
            <p:cNvSpPr txBox="1"/>
            <p:nvPr/>
          </p:nvSpPr>
          <p:spPr>
            <a:xfrm>
              <a:off x="3953395" y="1828800"/>
              <a:ext cx="2278066" cy="30008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350" dirty="0">
                  <a:solidFill>
                    <a:schemeClr val="tx1"/>
                  </a:solidFill>
                </a:rPr>
                <a:t>NIST Crypto standards</a:t>
              </a:r>
            </a:p>
          </p:txBody>
        </p:sp>
        <p:sp>
          <p:nvSpPr>
            <p:cNvPr id="6" name="TextBox 5">
              <a:extLst>
                <a:ext uri="{FF2B5EF4-FFF2-40B4-BE49-F238E27FC236}">
                  <a16:creationId xmlns:a16="http://schemas.microsoft.com/office/drawing/2014/main" id="{3D80A588-7AEF-45B3-9028-F56597F01F7A}"/>
                </a:ext>
              </a:extLst>
            </p:cNvPr>
            <p:cNvSpPr txBox="1"/>
            <p:nvPr/>
          </p:nvSpPr>
          <p:spPr>
            <a:xfrm>
              <a:off x="1985852" y="2739406"/>
              <a:ext cx="1708550" cy="364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350" dirty="0"/>
                <a:t>Public key based</a:t>
              </a:r>
            </a:p>
          </p:txBody>
        </p:sp>
        <p:cxnSp>
          <p:nvCxnSpPr>
            <p:cNvPr id="7" name="Straight Connector 6">
              <a:extLst>
                <a:ext uri="{FF2B5EF4-FFF2-40B4-BE49-F238E27FC236}">
                  <a16:creationId xmlns:a16="http://schemas.microsoft.com/office/drawing/2014/main" id="{470E0CF1-CEE4-4F8E-8C60-4216F7D17C75}"/>
                </a:ext>
              </a:extLst>
            </p:cNvPr>
            <p:cNvCxnSpPr/>
            <p:nvPr/>
          </p:nvCxnSpPr>
          <p:spPr>
            <a:xfrm>
              <a:off x="2998327" y="2461959"/>
              <a:ext cx="4208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AA2C1B2-1118-42DE-AA39-A29794FD2066}"/>
                </a:ext>
              </a:extLst>
            </p:cNvPr>
            <p:cNvCxnSpPr/>
            <p:nvPr/>
          </p:nvCxnSpPr>
          <p:spPr>
            <a:xfrm>
              <a:off x="2998326" y="2461958"/>
              <a:ext cx="0" cy="277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AE6F022-3CBF-49BB-8BDA-ED21142B71E6}"/>
                </a:ext>
              </a:extLst>
            </p:cNvPr>
            <p:cNvCxnSpPr>
              <a:endCxn id="19" idx="0"/>
            </p:cNvCxnSpPr>
            <p:nvPr/>
          </p:nvCxnSpPr>
          <p:spPr>
            <a:xfrm>
              <a:off x="5215374" y="2468618"/>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689BFA-2FF2-445F-9416-2A3E722DAC8C}"/>
                </a:ext>
              </a:extLst>
            </p:cNvPr>
            <p:cNvCxnSpPr>
              <a:stCxn id="5" idx="2"/>
            </p:cNvCxnSpPr>
            <p:nvPr/>
          </p:nvCxnSpPr>
          <p:spPr>
            <a:xfrm>
              <a:off x="5092428" y="2128882"/>
              <a:ext cx="0" cy="32417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208371-0FCD-4DFD-AD3C-DB14D76E54F6}"/>
                </a:ext>
              </a:extLst>
            </p:cNvPr>
            <p:cNvSpPr txBox="1"/>
            <p:nvPr/>
          </p:nvSpPr>
          <p:spPr>
            <a:xfrm>
              <a:off x="2208605" y="3316276"/>
              <a:ext cx="1455431" cy="237433"/>
            </a:xfrm>
            <a:prstGeom prst="rect">
              <a:avLst/>
            </a:prstGeom>
            <a:noFill/>
          </p:spPr>
          <p:txBody>
            <a:bodyPr wrap="square" rtlCol="0">
              <a:spAutoFit/>
            </a:bodyPr>
            <a:lstStyle/>
            <a:p>
              <a:r>
                <a:rPr lang="en-US" sz="1400" dirty="0"/>
                <a:t>Signature (FIPS 186)</a:t>
              </a:r>
            </a:p>
          </p:txBody>
        </p:sp>
        <p:sp>
          <p:nvSpPr>
            <p:cNvPr id="12" name="TextBox 11">
              <a:extLst>
                <a:ext uri="{FF2B5EF4-FFF2-40B4-BE49-F238E27FC236}">
                  <a16:creationId xmlns:a16="http://schemas.microsoft.com/office/drawing/2014/main" id="{04221602-6762-4B07-8979-67BD5B9326E3}"/>
                </a:ext>
              </a:extLst>
            </p:cNvPr>
            <p:cNvSpPr txBox="1"/>
            <p:nvPr/>
          </p:nvSpPr>
          <p:spPr>
            <a:xfrm>
              <a:off x="2254795" y="3808619"/>
              <a:ext cx="1455431" cy="403636"/>
            </a:xfrm>
            <a:prstGeom prst="rect">
              <a:avLst/>
            </a:prstGeom>
            <a:noFill/>
          </p:spPr>
          <p:txBody>
            <a:bodyPr wrap="square" rtlCol="0">
              <a:spAutoFit/>
            </a:bodyPr>
            <a:lstStyle/>
            <a:p>
              <a:r>
                <a:rPr lang="en-US" sz="1400" dirty="0"/>
                <a:t>Key establishment (800-56A/B/C)</a:t>
              </a:r>
            </a:p>
          </p:txBody>
        </p:sp>
        <p:cxnSp>
          <p:nvCxnSpPr>
            <p:cNvPr id="13" name="Straight Connector 12">
              <a:extLst>
                <a:ext uri="{FF2B5EF4-FFF2-40B4-BE49-F238E27FC236}">
                  <a16:creationId xmlns:a16="http://schemas.microsoft.com/office/drawing/2014/main" id="{22820293-4A8F-4AE8-A2ED-109CC5D9CF77}"/>
                </a:ext>
              </a:extLst>
            </p:cNvPr>
            <p:cNvCxnSpPr/>
            <p:nvPr/>
          </p:nvCxnSpPr>
          <p:spPr>
            <a:xfrm>
              <a:off x="2064340" y="3103516"/>
              <a:ext cx="0" cy="163724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0AFDA0-4140-4C85-BCF9-DB90E498E0D6}"/>
                </a:ext>
              </a:extLst>
            </p:cNvPr>
            <p:cNvSpPr txBox="1"/>
            <p:nvPr/>
          </p:nvSpPr>
          <p:spPr>
            <a:xfrm>
              <a:off x="2428810" y="4637096"/>
              <a:ext cx="1756009" cy="364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Tools</a:t>
              </a:r>
            </a:p>
          </p:txBody>
        </p:sp>
        <p:cxnSp>
          <p:nvCxnSpPr>
            <p:cNvPr id="15" name="Straight Connector 14">
              <a:extLst>
                <a:ext uri="{FF2B5EF4-FFF2-40B4-BE49-F238E27FC236}">
                  <a16:creationId xmlns:a16="http://schemas.microsoft.com/office/drawing/2014/main" id="{72161AC5-D15C-4A3C-9EFD-63BEAF90F001}"/>
                </a:ext>
              </a:extLst>
            </p:cNvPr>
            <p:cNvCxnSpPr/>
            <p:nvPr/>
          </p:nvCxnSpPr>
          <p:spPr>
            <a:xfrm>
              <a:off x="3947521" y="2461959"/>
              <a:ext cx="0" cy="217513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E61FE7-AC79-4396-8D8C-7BC4DF017844}"/>
                </a:ext>
              </a:extLst>
            </p:cNvPr>
            <p:cNvCxnSpPr/>
            <p:nvPr/>
          </p:nvCxnSpPr>
          <p:spPr>
            <a:xfrm>
              <a:off x="2555317" y="5033772"/>
              <a:ext cx="0" cy="81805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25A87A-214F-4B18-A7B6-0B859A98DF1D}"/>
                </a:ext>
              </a:extLst>
            </p:cNvPr>
            <p:cNvSpPr txBox="1"/>
            <p:nvPr/>
          </p:nvSpPr>
          <p:spPr>
            <a:xfrm>
              <a:off x="2758315" y="5121920"/>
              <a:ext cx="1426504" cy="237433"/>
            </a:xfrm>
            <a:prstGeom prst="rect">
              <a:avLst/>
            </a:prstGeom>
            <a:noFill/>
          </p:spPr>
          <p:txBody>
            <a:bodyPr wrap="square" rtlCol="0">
              <a:spAutoFit/>
            </a:bodyPr>
            <a:lstStyle/>
            <a:p>
              <a:r>
                <a:rPr lang="en-US" sz="1400" dirty="0"/>
                <a:t>RNG (800-90A/B/C)</a:t>
              </a:r>
            </a:p>
          </p:txBody>
        </p:sp>
        <p:sp>
          <p:nvSpPr>
            <p:cNvPr id="18" name="TextBox 17">
              <a:extLst>
                <a:ext uri="{FF2B5EF4-FFF2-40B4-BE49-F238E27FC236}">
                  <a16:creationId xmlns:a16="http://schemas.microsoft.com/office/drawing/2014/main" id="{F33395C3-7426-49E0-BB48-FB0F1DBB783C}"/>
                </a:ext>
              </a:extLst>
            </p:cNvPr>
            <p:cNvSpPr txBox="1"/>
            <p:nvPr/>
          </p:nvSpPr>
          <p:spPr>
            <a:xfrm>
              <a:off x="2758315" y="5402078"/>
              <a:ext cx="1632164" cy="237433"/>
            </a:xfrm>
            <a:prstGeom prst="rect">
              <a:avLst/>
            </a:prstGeom>
            <a:noFill/>
          </p:spPr>
          <p:txBody>
            <a:bodyPr wrap="square" rtlCol="0">
              <a:spAutoFit/>
            </a:bodyPr>
            <a:lstStyle/>
            <a:p>
              <a:r>
                <a:rPr lang="en-US" sz="1400" dirty="0"/>
                <a:t>KDF (800-108, 800-135)</a:t>
              </a:r>
            </a:p>
          </p:txBody>
        </p:sp>
        <p:sp>
          <p:nvSpPr>
            <p:cNvPr id="19" name="TextBox 18">
              <a:extLst>
                <a:ext uri="{FF2B5EF4-FFF2-40B4-BE49-F238E27FC236}">
                  <a16:creationId xmlns:a16="http://schemas.microsoft.com/office/drawing/2014/main" id="{85FCB1DD-8DC8-4573-826F-409E8870B3F4}"/>
                </a:ext>
              </a:extLst>
            </p:cNvPr>
            <p:cNvSpPr txBox="1"/>
            <p:nvPr/>
          </p:nvSpPr>
          <p:spPr>
            <a:xfrm>
              <a:off x="4234541" y="2698312"/>
              <a:ext cx="1961668" cy="364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350" dirty="0"/>
                <a:t>Symmetric key based</a:t>
              </a:r>
            </a:p>
          </p:txBody>
        </p:sp>
        <p:sp>
          <p:nvSpPr>
            <p:cNvPr id="20" name="TextBox 19">
              <a:extLst>
                <a:ext uri="{FF2B5EF4-FFF2-40B4-BE49-F238E27FC236}">
                  <a16:creationId xmlns:a16="http://schemas.microsoft.com/office/drawing/2014/main" id="{EF0A6B70-79AF-4344-9114-858AB6CDFB2B}"/>
                </a:ext>
              </a:extLst>
            </p:cNvPr>
            <p:cNvSpPr txBox="1"/>
            <p:nvPr/>
          </p:nvSpPr>
          <p:spPr>
            <a:xfrm>
              <a:off x="4547508" y="3241662"/>
              <a:ext cx="1437165" cy="415498"/>
            </a:xfrm>
            <a:prstGeom prst="rect">
              <a:avLst/>
            </a:prstGeom>
            <a:noFill/>
            <a:ln>
              <a:noFill/>
            </a:ln>
          </p:spPr>
          <p:txBody>
            <a:bodyPr wrap="square" rtlCol="0">
              <a:spAutoFit/>
            </a:bodyPr>
            <a:lstStyle/>
            <a:p>
              <a:r>
                <a:rPr lang="en-US" sz="1400" dirty="0"/>
                <a:t>AES  (FIPS 197 ) </a:t>
              </a:r>
            </a:p>
            <a:p>
              <a:r>
                <a:rPr lang="en-US" sz="1400" dirty="0"/>
                <a:t>TDEA (800-67)</a:t>
              </a:r>
            </a:p>
          </p:txBody>
        </p:sp>
        <p:sp>
          <p:nvSpPr>
            <p:cNvPr id="21" name="TextBox 20">
              <a:extLst>
                <a:ext uri="{FF2B5EF4-FFF2-40B4-BE49-F238E27FC236}">
                  <a16:creationId xmlns:a16="http://schemas.microsoft.com/office/drawing/2014/main" id="{4B71B38C-3B1B-402E-AF46-E92FC5FC2E07}"/>
                </a:ext>
              </a:extLst>
            </p:cNvPr>
            <p:cNvSpPr txBox="1"/>
            <p:nvPr/>
          </p:nvSpPr>
          <p:spPr>
            <a:xfrm>
              <a:off x="4558167" y="3638656"/>
              <a:ext cx="1426506" cy="415498"/>
            </a:xfrm>
            <a:prstGeom prst="rect">
              <a:avLst/>
            </a:prstGeom>
            <a:noFill/>
          </p:spPr>
          <p:txBody>
            <a:bodyPr wrap="square" rtlCol="0">
              <a:spAutoFit/>
            </a:bodyPr>
            <a:lstStyle/>
            <a:p>
              <a:r>
                <a:rPr lang="en-US" sz="1400" dirty="0"/>
                <a:t>Modes  of operations (800 38A-38G)</a:t>
              </a:r>
            </a:p>
          </p:txBody>
        </p:sp>
        <p:sp>
          <p:nvSpPr>
            <p:cNvPr id="22" name="TextBox 21">
              <a:extLst>
                <a:ext uri="{FF2B5EF4-FFF2-40B4-BE49-F238E27FC236}">
                  <a16:creationId xmlns:a16="http://schemas.microsoft.com/office/drawing/2014/main" id="{0F2D3EFC-D23C-47C3-BD10-ADB4817DEEC5}"/>
                </a:ext>
              </a:extLst>
            </p:cNvPr>
            <p:cNvSpPr txBox="1"/>
            <p:nvPr/>
          </p:nvSpPr>
          <p:spPr>
            <a:xfrm>
              <a:off x="4548676" y="4220431"/>
              <a:ext cx="1682787" cy="415498"/>
            </a:xfrm>
            <a:prstGeom prst="rect">
              <a:avLst/>
            </a:prstGeom>
            <a:noFill/>
          </p:spPr>
          <p:txBody>
            <a:bodyPr wrap="square" rtlCol="0">
              <a:spAutoFit/>
            </a:bodyPr>
            <a:lstStyle/>
            <a:p>
              <a:r>
                <a:rPr lang="en-US" sz="1400" dirty="0"/>
                <a:t>SHA-1/2 (FIPS 180) and SHA-3 (FIPS 202)</a:t>
              </a:r>
            </a:p>
          </p:txBody>
        </p:sp>
        <p:sp>
          <p:nvSpPr>
            <p:cNvPr id="23" name="TextBox 22">
              <a:extLst>
                <a:ext uri="{FF2B5EF4-FFF2-40B4-BE49-F238E27FC236}">
                  <a16:creationId xmlns:a16="http://schemas.microsoft.com/office/drawing/2014/main" id="{160075DD-1AF4-4EE6-91D5-99FBCAAD75F5}"/>
                </a:ext>
              </a:extLst>
            </p:cNvPr>
            <p:cNvSpPr txBox="1"/>
            <p:nvPr/>
          </p:nvSpPr>
          <p:spPr>
            <a:xfrm>
              <a:off x="4558169" y="5080825"/>
              <a:ext cx="1426504" cy="237433"/>
            </a:xfrm>
            <a:prstGeom prst="rect">
              <a:avLst/>
            </a:prstGeom>
            <a:noFill/>
          </p:spPr>
          <p:txBody>
            <a:bodyPr wrap="square" rtlCol="0">
              <a:spAutoFit/>
            </a:bodyPr>
            <a:lstStyle/>
            <a:p>
              <a:r>
                <a:rPr lang="en-US" sz="1400" dirty="0"/>
                <a:t>HMAC (FIPS 198</a:t>
              </a:r>
              <a:r>
                <a:rPr lang="en-US" sz="1050" dirty="0"/>
                <a:t>)</a:t>
              </a:r>
            </a:p>
          </p:txBody>
        </p:sp>
        <p:cxnSp>
          <p:nvCxnSpPr>
            <p:cNvPr id="24" name="Straight Connector 23">
              <a:extLst>
                <a:ext uri="{FF2B5EF4-FFF2-40B4-BE49-F238E27FC236}">
                  <a16:creationId xmlns:a16="http://schemas.microsoft.com/office/drawing/2014/main" id="{95AEC01D-0671-48D6-91B4-4DD5BAD55305}"/>
                </a:ext>
              </a:extLst>
            </p:cNvPr>
            <p:cNvCxnSpPr/>
            <p:nvPr/>
          </p:nvCxnSpPr>
          <p:spPr>
            <a:xfrm flipH="1">
              <a:off x="4390477" y="3034501"/>
              <a:ext cx="2263" cy="2876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ACD1B6-3F6E-4873-8198-130715E8D204}"/>
                </a:ext>
              </a:extLst>
            </p:cNvPr>
            <p:cNvCxnSpPr>
              <a:stCxn id="22" idx="1"/>
              <a:endCxn id="22" idx="1"/>
            </p:cNvCxnSpPr>
            <p:nvPr/>
          </p:nvCxnSpPr>
          <p:spPr>
            <a:xfrm>
              <a:off x="4548676" y="44281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965D72-B973-4B96-8557-48CFA1B747CC}"/>
                </a:ext>
              </a:extLst>
            </p:cNvPr>
            <p:cNvCxnSpPr/>
            <p:nvPr/>
          </p:nvCxnSpPr>
          <p:spPr>
            <a:xfrm>
              <a:off x="4413077" y="5218817"/>
              <a:ext cx="165431" cy="208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641101A-C935-457A-A267-D43D51B7844E}"/>
                </a:ext>
              </a:extLst>
            </p:cNvPr>
            <p:cNvSpPr txBox="1"/>
            <p:nvPr/>
          </p:nvSpPr>
          <p:spPr>
            <a:xfrm>
              <a:off x="4558419" y="4743449"/>
              <a:ext cx="1724582" cy="237433"/>
            </a:xfrm>
            <a:prstGeom prst="rect">
              <a:avLst/>
            </a:prstGeom>
            <a:noFill/>
          </p:spPr>
          <p:txBody>
            <a:bodyPr wrap="square" rtlCol="0">
              <a:spAutoFit/>
            </a:bodyPr>
            <a:lstStyle/>
            <a:p>
              <a:r>
                <a:rPr lang="en-US" sz="1400" dirty="0"/>
                <a:t>Randomized hash (800-106)</a:t>
              </a:r>
            </a:p>
          </p:txBody>
        </p:sp>
        <p:sp>
          <p:nvSpPr>
            <p:cNvPr id="28" name="TextBox 27">
              <a:extLst>
                <a:ext uri="{FF2B5EF4-FFF2-40B4-BE49-F238E27FC236}">
                  <a16:creationId xmlns:a16="http://schemas.microsoft.com/office/drawing/2014/main" id="{9BA233B2-9427-46B3-A9FF-2DE74AC156B5}"/>
                </a:ext>
              </a:extLst>
            </p:cNvPr>
            <p:cNvSpPr txBox="1"/>
            <p:nvPr/>
          </p:nvSpPr>
          <p:spPr>
            <a:xfrm>
              <a:off x="6289319" y="2691653"/>
              <a:ext cx="1834658" cy="364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dirty="0"/>
                <a:t>Guidelines</a:t>
              </a:r>
            </a:p>
          </p:txBody>
        </p:sp>
        <p:cxnSp>
          <p:nvCxnSpPr>
            <p:cNvPr id="29" name="Straight Arrow Connector 28">
              <a:extLst>
                <a:ext uri="{FF2B5EF4-FFF2-40B4-BE49-F238E27FC236}">
                  <a16:creationId xmlns:a16="http://schemas.microsoft.com/office/drawing/2014/main" id="{579359BA-281A-4153-9E2C-951BB4274C2E}"/>
                </a:ext>
              </a:extLst>
            </p:cNvPr>
            <p:cNvCxnSpPr>
              <a:endCxn id="28" idx="0"/>
            </p:cNvCxnSpPr>
            <p:nvPr/>
          </p:nvCxnSpPr>
          <p:spPr>
            <a:xfrm>
              <a:off x="7206646" y="2461959"/>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01509F-2065-46B0-9755-417E41372830}"/>
                </a:ext>
              </a:extLst>
            </p:cNvPr>
            <p:cNvCxnSpPr/>
            <p:nvPr/>
          </p:nvCxnSpPr>
          <p:spPr>
            <a:xfrm>
              <a:off x="6411926" y="3104527"/>
              <a:ext cx="0" cy="176588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4B524B3-E13E-40D6-9840-F8C75C982878}"/>
                </a:ext>
              </a:extLst>
            </p:cNvPr>
            <p:cNvSpPr txBox="1"/>
            <p:nvPr/>
          </p:nvSpPr>
          <p:spPr>
            <a:xfrm>
              <a:off x="6541987" y="3596632"/>
              <a:ext cx="1518711" cy="237433"/>
            </a:xfrm>
            <a:prstGeom prst="rect">
              <a:avLst/>
            </a:prstGeom>
            <a:noFill/>
          </p:spPr>
          <p:txBody>
            <a:bodyPr wrap="square" rtlCol="0">
              <a:spAutoFit/>
            </a:bodyPr>
            <a:lstStyle/>
            <a:p>
              <a:r>
                <a:rPr lang="en-US" sz="1400" dirty="0"/>
                <a:t>Transition  (800-131A)</a:t>
              </a:r>
            </a:p>
          </p:txBody>
        </p:sp>
        <p:cxnSp>
          <p:nvCxnSpPr>
            <p:cNvPr id="32" name="Straight Connector 31">
              <a:extLst>
                <a:ext uri="{FF2B5EF4-FFF2-40B4-BE49-F238E27FC236}">
                  <a16:creationId xmlns:a16="http://schemas.microsoft.com/office/drawing/2014/main" id="{50A42061-DCE2-4258-A391-3588AE94D51F}"/>
                </a:ext>
              </a:extLst>
            </p:cNvPr>
            <p:cNvCxnSpPr/>
            <p:nvPr/>
          </p:nvCxnSpPr>
          <p:spPr>
            <a:xfrm>
              <a:off x="6415425" y="3736712"/>
              <a:ext cx="126559" cy="1"/>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E72CB80-D2FE-49C0-ACC6-E53D81EE83E8}"/>
                </a:ext>
              </a:extLst>
            </p:cNvPr>
            <p:cNvSpPr txBox="1"/>
            <p:nvPr/>
          </p:nvSpPr>
          <p:spPr>
            <a:xfrm>
              <a:off x="6592390" y="4020084"/>
              <a:ext cx="1744537" cy="237433"/>
            </a:xfrm>
            <a:prstGeom prst="rect">
              <a:avLst/>
            </a:prstGeom>
            <a:noFill/>
          </p:spPr>
          <p:txBody>
            <a:bodyPr wrap="square" rtlCol="0">
              <a:spAutoFit/>
            </a:bodyPr>
            <a:lstStyle/>
            <a:p>
              <a:r>
                <a:rPr lang="en-US" sz="1400" dirty="0"/>
                <a:t>Key generation (800-133)</a:t>
              </a:r>
            </a:p>
          </p:txBody>
        </p:sp>
        <p:sp>
          <p:nvSpPr>
            <p:cNvPr id="34" name="TextBox 33">
              <a:extLst>
                <a:ext uri="{FF2B5EF4-FFF2-40B4-BE49-F238E27FC236}">
                  <a16:creationId xmlns:a16="http://schemas.microsoft.com/office/drawing/2014/main" id="{BA87FCAF-A3B5-4E0E-A589-25C414761B13}"/>
                </a:ext>
              </a:extLst>
            </p:cNvPr>
            <p:cNvSpPr txBox="1"/>
            <p:nvPr/>
          </p:nvSpPr>
          <p:spPr>
            <a:xfrm>
              <a:off x="6553481" y="4503330"/>
              <a:ext cx="1744536" cy="237433"/>
            </a:xfrm>
            <a:prstGeom prst="rect">
              <a:avLst/>
            </a:prstGeom>
            <a:noFill/>
          </p:spPr>
          <p:txBody>
            <a:bodyPr wrap="square" rtlCol="0">
              <a:spAutoFit/>
            </a:bodyPr>
            <a:lstStyle/>
            <a:p>
              <a:r>
                <a:rPr lang="en-US" sz="1400" dirty="0"/>
                <a:t>Key management (800-57)</a:t>
              </a:r>
            </a:p>
          </p:txBody>
        </p:sp>
        <p:cxnSp>
          <p:nvCxnSpPr>
            <p:cNvPr id="35" name="Straight Connector 34">
              <a:extLst>
                <a:ext uri="{FF2B5EF4-FFF2-40B4-BE49-F238E27FC236}">
                  <a16:creationId xmlns:a16="http://schemas.microsoft.com/office/drawing/2014/main" id="{AE6093BE-AA24-4BF6-AF80-F09123815ED0}"/>
                </a:ext>
              </a:extLst>
            </p:cNvPr>
            <p:cNvCxnSpPr/>
            <p:nvPr/>
          </p:nvCxnSpPr>
          <p:spPr>
            <a:xfrm>
              <a:off x="6427327" y="4635929"/>
              <a:ext cx="12655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92530F9-22FD-4651-A028-0D8C3C472695}"/>
                </a:ext>
              </a:extLst>
            </p:cNvPr>
            <p:cNvSpPr txBox="1"/>
            <p:nvPr/>
          </p:nvSpPr>
          <p:spPr>
            <a:xfrm>
              <a:off x="4558167" y="5502423"/>
              <a:ext cx="1995314" cy="415498"/>
            </a:xfrm>
            <a:prstGeom prst="rect">
              <a:avLst/>
            </a:prstGeom>
            <a:noFill/>
          </p:spPr>
          <p:txBody>
            <a:bodyPr wrap="square" rtlCol="0">
              <a:spAutoFit/>
            </a:bodyPr>
            <a:lstStyle/>
            <a:p>
              <a:r>
                <a:rPr lang="en-US" sz="1400" dirty="0"/>
                <a:t>SHA3 derived functions (parallel hashing, KMAC, etc. (800-185)</a:t>
              </a:r>
            </a:p>
          </p:txBody>
        </p:sp>
        <p:cxnSp>
          <p:nvCxnSpPr>
            <p:cNvPr id="39" name="Straight Connector 38">
              <a:extLst>
                <a:ext uri="{FF2B5EF4-FFF2-40B4-BE49-F238E27FC236}">
                  <a16:creationId xmlns:a16="http://schemas.microsoft.com/office/drawing/2014/main" id="{EA924E9D-2C7E-4213-A49B-2ABE11FBD9E3}"/>
                </a:ext>
              </a:extLst>
            </p:cNvPr>
            <p:cNvCxnSpPr>
              <a:cxnSpLocks/>
              <a:stCxn id="11" idx="1"/>
            </p:cNvCxnSpPr>
            <p:nvPr/>
          </p:nvCxnSpPr>
          <p:spPr>
            <a:xfrm flipH="1" flipV="1">
              <a:off x="2064340" y="3470323"/>
              <a:ext cx="144265" cy="5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132AB9-CBC8-4BCC-8C52-D75781BA4093}"/>
                </a:ext>
              </a:extLst>
            </p:cNvPr>
            <p:cNvCxnSpPr>
              <a:cxnSpLocks/>
              <a:stCxn id="12" idx="1"/>
            </p:cNvCxnSpPr>
            <p:nvPr/>
          </p:nvCxnSpPr>
          <p:spPr>
            <a:xfrm flipH="1">
              <a:off x="2064340" y="4051849"/>
              <a:ext cx="190455" cy="8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C88CB8-AEEB-4083-A0F4-C395D745761A}"/>
                </a:ext>
              </a:extLst>
            </p:cNvPr>
            <p:cNvCxnSpPr>
              <a:cxnSpLocks/>
              <a:stCxn id="17" idx="1"/>
            </p:cNvCxnSpPr>
            <p:nvPr/>
          </p:nvCxnSpPr>
          <p:spPr>
            <a:xfrm flipH="1">
              <a:off x="2553056" y="5273983"/>
              <a:ext cx="205259" cy="4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7C3EBF-9874-4CB2-8AB3-A90964687EA2}"/>
                </a:ext>
              </a:extLst>
            </p:cNvPr>
            <p:cNvCxnSpPr>
              <a:cxnSpLocks/>
              <a:stCxn id="18" idx="1"/>
            </p:cNvCxnSpPr>
            <p:nvPr/>
          </p:nvCxnSpPr>
          <p:spPr>
            <a:xfrm flipH="1">
              <a:off x="2568533" y="5556125"/>
              <a:ext cx="189782" cy="3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61B5C2-D201-4CD9-92CB-801C19E74A0D}"/>
                </a:ext>
              </a:extLst>
            </p:cNvPr>
            <p:cNvCxnSpPr>
              <a:stCxn id="20" idx="1"/>
            </p:cNvCxnSpPr>
            <p:nvPr/>
          </p:nvCxnSpPr>
          <p:spPr>
            <a:xfrm flipH="1">
              <a:off x="4382638" y="3449411"/>
              <a:ext cx="164870" cy="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33B2CB-2EF2-4747-B592-D6D9E545A224}"/>
                </a:ext>
              </a:extLst>
            </p:cNvPr>
            <p:cNvCxnSpPr>
              <a:stCxn id="21" idx="1"/>
            </p:cNvCxnSpPr>
            <p:nvPr/>
          </p:nvCxnSpPr>
          <p:spPr>
            <a:xfrm flipH="1" flipV="1">
              <a:off x="4380537" y="3845103"/>
              <a:ext cx="177630" cy="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876EE3E-806E-4FD7-8223-8736ACCF4627}"/>
                </a:ext>
              </a:extLst>
            </p:cNvPr>
            <p:cNvCxnSpPr>
              <a:stCxn id="22" idx="1"/>
            </p:cNvCxnSpPr>
            <p:nvPr/>
          </p:nvCxnSpPr>
          <p:spPr>
            <a:xfrm flipH="1" flipV="1">
              <a:off x="4410903" y="4426911"/>
              <a:ext cx="137773" cy="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985BD8-6AB8-4E42-A283-1BAFEAD43038}"/>
                </a:ext>
              </a:extLst>
            </p:cNvPr>
            <p:cNvCxnSpPr>
              <a:stCxn id="27" idx="1"/>
            </p:cNvCxnSpPr>
            <p:nvPr/>
          </p:nvCxnSpPr>
          <p:spPr>
            <a:xfrm flipH="1">
              <a:off x="4390477" y="4862166"/>
              <a:ext cx="167942" cy="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3A795E-9045-4F96-A084-56AF03AACF29}"/>
                </a:ext>
              </a:extLst>
            </p:cNvPr>
            <p:cNvCxnSpPr>
              <a:stCxn id="37" idx="1"/>
            </p:cNvCxnSpPr>
            <p:nvPr/>
          </p:nvCxnSpPr>
          <p:spPr>
            <a:xfrm flipH="1">
              <a:off x="4380537" y="5710172"/>
              <a:ext cx="177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F1AC082-9F9E-45C7-8C49-D3A980A9192D}"/>
                </a:ext>
              </a:extLst>
            </p:cNvPr>
            <p:cNvCxnSpPr>
              <a:cxnSpLocks/>
              <a:stCxn id="33" idx="1"/>
              <a:endCxn id="33" idx="1"/>
            </p:cNvCxnSpPr>
            <p:nvPr/>
          </p:nvCxnSpPr>
          <p:spPr>
            <a:xfrm>
              <a:off x="6592390" y="41664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6DEF27-BC85-4DFA-966E-0855AD2FD2D1}"/>
                </a:ext>
              </a:extLst>
            </p:cNvPr>
            <p:cNvCxnSpPr>
              <a:cxnSpLocks/>
              <a:stCxn id="33" idx="1"/>
            </p:cNvCxnSpPr>
            <p:nvPr/>
          </p:nvCxnSpPr>
          <p:spPr>
            <a:xfrm flipH="1">
              <a:off x="6415425" y="4166428"/>
              <a:ext cx="176965" cy="7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12BFEA1-EB62-41AF-AF56-41C343A03DED}"/>
                </a:ext>
              </a:extLst>
            </p:cNvPr>
            <p:cNvCxnSpPr/>
            <p:nvPr/>
          </p:nvCxnSpPr>
          <p:spPr>
            <a:xfrm flipV="1">
              <a:off x="6408428" y="3403900"/>
              <a:ext cx="183950" cy="46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05196F2-D721-4BEE-B169-31613CF2C2E3}"/>
              </a:ext>
            </a:extLst>
          </p:cNvPr>
          <p:cNvSpPr txBox="1"/>
          <p:nvPr/>
        </p:nvSpPr>
        <p:spPr>
          <a:xfrm>
            <a:off x="8505832" y="2753310"/>
            <a:ext cx="2416784" cy="307777"/>
          </a:xfrm>
          <a:prstGeom prst="rect">
            <a:avLst/>
          </a:prstGeom>
          <a:noFill/>
        </p:spPr>
        <p:txBody>
          <a:bodyPr wrap="square" rtlCol="0">
            <a:spAutoFit/>
          </a:bodyPr>
          <a:lstStyle/>
          <a:p>
            <a:r>
              <a:rPr lang="en-US" sz="1400" dirty="0"/>
              <a:t>Hash usage/security (800-107</a:t>
            </a:r>
            <a:r>
              <a:rPr lang="en-US" sz="1050" dirty="0"/>
              <a:t>)</a:t>
            </a:r>
          </a:p>
        </p:txBody>
      </p:sp>
      <p:sp>
        <p:nvSpPr>
          <p:cNvPr id="52" name="Rectangle 51">
            <a:extLst>
              <a:ext uri="{FF2B5EF4-FFF2-40B4-BE49-F238E27FC236}">
                <a16:creationId xmlns:a16="http://schemas.microsoft.com/office/drawing/2014/main" id="{BB7D2050-3D9C-4EF6-9E1D-65195A4DED41}"/>
              </a:ext>
            </a:extLst>
          </p:cNvPr>
          <p:cNvSpPr/>
          <p:nvPr/>
        </p:nvSpPr>
        <p:spPr>
          <a:xfrm>
            <a:off x="2392472" y="1766411"/>
            <a:ext cx="2789484" cy="2536126"/>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w="76200">
                <a:solidFill>
                  <a:schemeClr val="tx1"/>
                </a:solidFill>
              </a:ln>
            </a:endParaRPr>
          </a:p>
        </p:txBody>
      </p:sp>
      <p:cxnSp>
        <p:nvCxnSpPr>
          <p:cNvPr id="53" name="Straight Connector 52">
            <a:extLst>
              <a:ext uri="{FF2B5EF4-FFF2-40B4-BE49-F238E27FC236}">
                <a16:creationId xmlns:a16="http://schemas.microsoft.com/office/drawing/2014/main" id="{73171B29-F935-4101-AB6D-4DC681DE9EAD}"/>
              </a:ext>
            </a:extLst>
          </p:cNvPr>
          <p:cNvCxnSpPr/>
          <p:nvPr/>
        </p:nvCxnSpPr>
        <p:spPr>
          <a:xfrm flipV="1">
            <a:off x="2667596" y="2260059"/>
            <a:ext cx="2100355" cy="154611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79D671-5413-43B6-95BD-F6A5619B2974}"/>
              </a:ext>
            </a:extLst>
          </p:cNvPr>
          <p:cNvCxnSpPr/>
          <p:nvPr/>
        </p:nvCxnSpPr>
        <p:spPr>
          <a:xfrm flipH="1" flipV="1">
            <a:off x="2800255" y="2260059"/>
            <a:ext cx="1999083" cy="152924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7F4B80B-8EFF-4B35-BAB3-F0C51903B2BF}"/>
              </a:ext>
            </a:extLst>
          </p:cNvPr>
          <p:cNvSpPr/>
          <p:nvPr/>
        </p:nvSpPr>
        <p:spPr>
          <a:xfrm>
            <a:off x="5061705" y="1604690"/>
            <a:ext cx="3398652" cy="4695901"/>
          </a:xfrm>
          <a:prstGeom prst="rect">
            <a:avLst/>
          </a:prstGeom>
          <a:no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3884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6E87-4E0F-42E3-B1CA-85BC46D5317D}"/>
              </a:ext>
            </a:extLst>
          </p:cNvPr>
          <p:cNvSpPr>
            <a:spLocks noGrp="1"/>
          </p:cNvSpPr>
          <p:nvPr>
            <p:ph type="title"/>
          </p:nvPr>
        </p:nvSpPr>
        <p:spPr>
          <a:xfrm>
            <a:off x="538950" y="365125"/>
            <a:ext cx="10515600" cy="1325563"/>
          </a:xfrm>
        </p:spPr>
        <p:txBody>
          <a:bodyPr/>
          <a:lstStyle/>
          <a:p>
            <a:r>
              <a:rPr lang="en-US" dirty="0"/>
              <a:t>The NIST PQC Project</a:t>
            </a:r>
          </a:p>
        </p:txBody>
      </p:sp>
      <p:pic>
        <p:nvPicPr>
          <p:cNvPr id="17" name="Content Placeholder 16" descr="Screen Clipping">
            <a:extLst>
              <a:ext uri="{FF2B5EF4-FFF2-40B4-BE49-F238E27FC236}">
                <a16:creationId xmlns:a16="http://schemas.microsoft.com/office/drawing/2014/main" id="{F688535C-0FFC-4FBF-AE3E-4035C3A3C5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84411" y="2053369"/>
            <a:ext cx="751128" cy="1023662"/>
          </a:xfrm>
        </p:spPr>
      </p:pic>
      <p:pic>
        <p:nvPicPr>
          <p:cNvPr id="5" name="Picture 6" descr="Image result for perlner">
            <a:extLst>
              <a:ext uri="{FF2B5EF4-FFF2-40B4-BE49-F238E27FC236}">
                <a16:creationId xmlns:a16="http://schemas.microsoft.com/office/drawing/2014/main" id="{B84CF028-1AA6-4229-A6D0-A6848B98200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98" t="1020" r="34787" b="29485"/>
          <a:stretch/>
        </p:blipFill>
        <p:spPr bwMode="auto">
          <a:xfrm>
            <a:off x="10604805" y="4384318"/>
            <a:ext cx="769543" cy="781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lily chen nist">
            <a:extLst>
              <a:ext uri="{FF2B5EF4-FFF2-40B4-BE49-F238E27FC236}">
                <a16:creationId xmlns:a16="http://schemas.microsoft.com/office/drawing/2014/main" id="{91C6C11A-CF93-4223-B889-5BE7E7F297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3534" y="2565200"/>
            <a:ext cx="615120" cy="861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dustin moody nist">
            <a:extLst>
              <a:ext uri="{FF2B5EF4-FFF2-40B4-BE49-F238E27FC236}">
                <a16:creationId xmlns:a16="http://schemas.microsoft.com/office/drawing/2014/main" id="{8C144F23-F065-467B-ACAE-620515447A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05289" y="1176874"/>
            <a:ext cx="768576" cy="768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dustin moody nist">
            <a:extLst>
              <a:ext uri="{FF2B5EF4-FFF2-40B4-BE49-F238E27FC236}">
                <a16:creationId xmlns:a16="http://schemas.microsoft.com/office/drawing/2014/main" id="{BC8E9331-4ACB-49DC-9BF0-A5885538F3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5289" y="3257020"/>
            <a:ext cx="730250" cy="9736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daniel smith-tone nist">
            <a:extLst>
              <a:ext uri="{FF2B5EF4-FFF2-40B4-BE49-F238E27FC236}">
                <a16:creationId xmlns:a16="http://schemas.microsoft.com/office/drawing/2014/main" id="{B97AAFF9-3C4F-4A74-959B-DC709AB5F9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25" y="1642171"/>
            <a:ext cx="763730" cy="7995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Image result for rene peralta nist">
            <a:extLst>
              <a:ext uri="{FF2B5EF4-FFF2-40B4-BE49-F238E27FC236}">
                <a16:creationId xmlns:a16="http://schemas.microsoft.com/office/drawing/2014/main" id="{6FD046E1-249C-4892-9E7B-A21DA58CC01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43012" y="4573692"/>
            <a:ext cx="766275" cy="766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Image result for jacob alperin sheriff nist">
            <a:extLst>
              <a:ext uri="{FF2B5EF4-FFF2-40B4-BE49-F238E27FC236}">
                <a16:creationId xmlns:a16="http://schemas.microsoft.com/office/drawing/2014/main" id="{7820338F-6084-48CB-AAAA-1B3B7C0188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77248" y="2982903"/>
            <a:ext cx="868263" cy="8682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Image result for carl miller nist">
            <a:extLst>
              <a:ext uri="{FF2B5EF4-FFF2-40B4-BE49-F238E27FC236}">
                <a16:creationId xmlns:a16="http://schemas.microsoft.com/office/drawing/2014/main" id="{531731B9-DEC5-4308-ACC2-D25BDC44062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35096" y="3615742"/>
            <a:ext cx="768576" cy="768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Silver - Regenscheid; Barker; Chang; Chen; Dang; Dworkin; Kelsey; Peralta; Perlner">
            <a:extLst>
              <a:ext uri="{FF2B5EF4-FFF2-40B4-BE49-F238E27FC236}">
                <a16:creationId xmlns:a16="http://schemas.microsoft.com/office/drawing/2014/main" id="{99964E92-FE4F-4F9A-9195-0CBE20BC99F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5106" t="9380" r="26540" b="67702"/>
          <a:stretch/>
        </p:blipFill>
        <p:spPr bwMode="auto">
          <a:xfrm>
            <a:off x="8881781" y="2017657"/>
            <a:ext cx="763730" cy="8576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9A32DB0-611A-4772-A1B3-3B0496EF17A6}"/>
              </a:ext>
            </a:extLst>
          </p:cNvPr>
          <p:cNvPicPr>
            <a:picLocks noChangeAspect="1"/>
          </p:cNvPicPr>
          <p:nvPr/>
        </p:nvPicPr>
        <p:blipFill>
          <a:blip r:embed="rId13"/>
          <a:stretch>
            <a:fillRect/>
          </a:stretch>
        </p:blipFill>
        <p:spPr>
          <a:xfrm>
            <a:off x="8836577" y="3972515"/>
            <a:ext cx="815475" cy="815475"/>
          </a:xfrm>
          <a:prstGeom prst="rect">
            <a:avLst/>
          </a:prstGeom>
        </p:spPr>
      </p:pic>
      <p:sp>
        <p:nvSpPr>
          <p:cNvPr id="19" name="Content Placeholder 2">
            <a:extLst>
              <a:ext uri="{FF2B5EF4-FFF2-40B4-BE49-F238E27FC236}">
                <a16:creationId xmlns:a16="http://schemas.microsoft.com/office/drawing/2014/main" id="{4CD7A182-0513-4CFD-9ECD-6FE54C492AA9}"/>
              </a:ext>
            </a:extLst>
          </p:cNvPr>
          <p:cNvSpPr txBox="1">
            <a:spLocks/>
          </p:cNvSpPr>
          <p:nvPr/>
        </p:nvSpPr>
        <p:spPr>
          <a:xfrm>
            <a:off x="635553" y="1872878"/>
            <a:ext cx="8291432" cy="4664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tang" panose="02030600000101010101" pitchFamily="18" charset="-127"/>
                <a:ea typeface="Batang" panose="02030600000101010101" pitchFamily="18"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tang" panose="02030600000101010101" pitchFamily="18" charset="-127"/>
                <a:ea typeface="Batang" panose="02030600000101010101" pitchFamily="18"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tang" panose="02030600000101010101" pitchFamily="18" charset="-127"/>
                <a:ea typeface="Batang" panose="02030600000101010101" pitchFamily="18"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tang" panose="02030600000101010101" pitchFamily="18" charset="-127"/>
                <a:ea typeface="Batang" panose="02030600000101010101" pitchFamily="18"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tang" panose="02030600000101010101" pitchFamily="18" charset="-127"/>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latin typeface="Century Gothic" panose="020B0502020202020204" pitchFamily="34" charset="0"/>
              </a:rPr>
              <a:t>2009 – NIST publishes a PQC survey</a:t>
            </a:r>
          </a:p>
          <a:p>
            <a:pPr marL="742950" lvl="1" indent="-285750"/>
            <a:r>
              <a:rPr lang="en-US" sz="2000" dirty="0">
                <a:latin typeface="Century Gothic" panose="020B0502020202020204" pitchFamily="34" charset="0"/>
                <a:hlinkClick r:id="rId14"/>
              </a:rPr>
              <a:t>Quantum Resistant Public Key Cryptography: A Survey</a:t>
            </a:r>
            <a:r>
              <a:rPr lang="en-US" dirty="0">
                <a:latin typeface="Century Gothic" panose="020B0502020202020204" pitchFamily="34" charset="0"/>
              </a:rPr>
              <a:t>     </a:t>
            </a:r>
            <a:r>
              <a:rPr lang="en-US" sz="1800" dirty="0">
                <a:latin typeface="Century Gothic" panose="020B0502020202020204" pitchFamily="34" charset="0"/>
              </a:rPr>
              <a:t>[D. Cooper, R. Perlner]</a:t>
            </a:r>
          </a:p>
          <a:p>
            <a:pPr marL="285750" indent="-285750"/>
            <a:r>
              <a:rPr lang="en-US" dirty="0">
                <a:latin typeface="Century Gothic" panose="020B0502020202020204" pitchFamily="34" charset="0"/>
              </a:rPr>
              <a:t>2012 – NIST begins PQC project</a:t>
            </a:r>
          </a:p>
          <a:p>
            <a:pPr marL="742950" lvl="1" indent="-285750"/>
            <a:r>
              <a:rPr lang="en-US" dirty="0">
                <a:latin typeface="Century Gothic" panose="020B0502020202020204" pitchFamily="34" charset="0"/>
              </a:rPr>
              <a:t>Research and build team</a:t>
            </a:r>
          </a:p>
          <a:p>
            <a:pPr marL="742950" lvl="1" indent="-285750"/>
            <a:r>
              <a:rPr lang="en-US" dirty="0">
                <a:latin typeface="Century Gothic" panose="020B0502020202020204" pitchFamily="34" charset="0"/>
              </a:rPr>
              <a:t>Work with other standards organizations           </a:t>
            </a:r>
            <a:r>
              <a:rPr lang="en-US" sz="2000" dirty="0">
                <a:latin typeface="Century Gothic" panose="020B0502020202020204" pitchFamily="34" charset="0"/>
              </a:rPr>
              <a:t>(ETSI, IETF, ISO/IEC SC 27)</a:t>
            </a:r>
          </a:p>
          <a:p>
            <a:pPr marL="742950" lvl="1" indent="-285750"/>
            <a:endParaRPr lang="en-US" dirty="0">
              <a:latin typeface="Century Gothic" panose="020B0502020202020204" pitchFamily="34" charset="0"/>
            </a:endParaRPr>
          </a:p>
          <a:p>
            <a:pPr marL="285750" indent="-285750"/>
            <a:r>
              <a:rPr lang="en-US" dirty="0">
                <a:latin typeface="Century Gothic" panose="020B0502020202020204" pitchFamily="34" charset="0"/>
              </a:rPr>
              <a:t>April 2015 – 1</a:t>
            </a:r>
            <a:r>
              <a:rPr lang="en-US" baseline="30000" dirty="0">
                <a:latin typeface="Century Gothic" panose="020B0502020202020204" pitchFamily="34" charset="0"/>
              </a:rPr>
              <a:t>st</a:t>
            </a:r>
            <a:r>
              <a:rPr lang="en-US" dirty="0">
                <a:latin typeface="Century Gothic" panose="020B0502020202020204" pitchFamily="34" charset="0"/>
              </a:rPr>
              <a:t> NIST PQC Workshop</a:t>
            </a:r>
          </a:p>
        </p:txBody>
      </p:sp>
      <p:pic>
        <p:nvPicPr>
          <p:cNvPr id="4" name="Picture 3">
            <a:extLst>
              <a:ext uri="{FF2B5EF4-FFF2-40B4-BE49-F238E27FC236}">
                <a16:creationId xmlns:a16="http://schemas.microsoft.com/office/drawing/2014/main" id="{581748B7-8F12-4DE0-B627-7409F5B56E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79174" y="4948362"/>
            <a:ext cx="771331" cy="854125"/>
          </a:xfrm>
          <a:prstGeom prst="rect">
            <a:avLst/>
          </a:prstGeom>
        </p:spPr>
      </p:pic>
    </p:spTree>
    <p:extLst>
      <p:ext uri="{BB962C8B-B14F-4D97-AF65-F5344CB8AC3E}">
        <p14:creationId xmlns:p14="http://schemas.microsoft.com/office/powerpoint/2010/main" val="424069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72C41E3-7BB4-4AD5-839D-5229B4C88903}"/>
              </a:ext>
            </a:extLst>
          </p:cNvPr>
          <p:cNvPicPr>
            <a:picLocks noChangeAspect="1"/>
          </p:cNvPicPr>
          <p:nvPr/>
        </p:nvPicPr>
        <p:blipFill rotWithShape="1">
          <a:blip r:embed="rId3"/>
          <a:srcRect l="24405" t="45079" r="49881" b="35027"/>
          <a:stretch/>
        </p:blipFill>
        <p:spPr>
          <a:xfrm>
            <a:off x="8487204" y="2989943"/>
            <a:ext cx="3399996" cy="1479629"/>
          </a:xfrm>
          <a:prstGeom prst="rect">
            <a:avLst/>
          </a:prstGeom>
        </p:spPr>
      </p:pic>
      <p:sp>
        <p:nvSpPr>
          <p:cNvPr id="2" name="Title 1">
            <a:extLst>
              <a:ext uri="{FF2B5EF4-FFF2-40B4-BE49-F238E27FC236}">
                <a16:creationId xmlns:a16="http://schemas.microsoft.com/office/drawing/2014/main" id="{FD16A41E-B07E-475A-AA2A-4FF98286070D}"/>
              </a:ext>
            </a:extLst>
          </p:cNvPr>
          <p:cNvSpPr>
            <a:spLocks noGrp="1"/>
          </p:cNvSpPr>
          <p:nvPr>
            <p:ph type="title"/>
          </p:nvPr>
        </p:nvSpPr>
        <p:spPr>
          <a:xfrm>
            <a:off x="329562" y="257157"/>
            <a:ext cx="10515600" cy="841248"/>
          </a:xfrm>
        </p:spPr>
        <p:txBody>
          <a:bodyPr/>
          <a:lstStyle/>
          <a:p>
            <a:r>
              <a:rPr lang="en-US" dirty="0"/>
              <a:t>PQC Standardization – when?</a:t>
            </a:r>
          </a:p>
        </p:txBody>
      </p:sp>
      <p:sp>
        <p:nvSpPr>
          <p:cNvPr id="3" name="Content Placeholder 2">
            <a:extLst>
              <a:ext uri="{FF2B5EF4-FFF2-40B4-BE49-F238E27FC236}">
                <a16:creationId xmlns:a16="http://schemas.microsoft.com/office/drawing/2014/main" id="{C6D5F221-9892-4AB1-9936-7D3B4C8859E1}"/>
              </a:ext>
            </a:extLst>
          </p:cNvPr>
          <p:cNvSpPr>
            <a:spLocks noGrp="1"/>
          </p:cNvSpPr>
          <p:nvPr>
            <p:ph idx="1"/>
          </p:nvPr>
        </p:nvSpPr>
        <p:spPr>
          <a:xfrm>
            <a:off x="266062" y="1209839"/>
            <a:ext cx="10642600" cy="5115640"/>
          </a:xfrm>
        </p:spPr>
        <p:txBody>
          <a:bodyPr>
            <a:normAutofit/>
          </a:bodyPr>
          <a:lstStyle/>
          <a:p>
            <a:r>
              <a:rPr lang="en-US" dirty="0"/>
              <a:t>There had been much debate about whether it is too early to look into PQC standardization</a:t>
            </a:r>
          </a:p>
          <a:p>
            <a:r>
              <a:rPr lang="en-US" dirty="0"/>
              <a:t>When will a (large-scale) quantum computer be built?</a:t>
            </a:r>
          </a:p>
          <a:p>
            <a:endParaRPr lang="en-US" dirty="0"/>
          </a:p>
          <a:p>
            <a:pPr lvl="1"/>
            <a:r>
              <a:rPr lang="en-US" b="1" dirty="0">
                <a:solidFill>
                  <a:schemeClr val="accent1"/>
                </a:solidFill>
              </a:rPr>
              <a:t>“There is a 1 in 7 chance that some fundamental </a:t>
            </a:r>
          </a:p>
          <a:p>
            <a:pPr marL="457200" lvl="1" indent="0">
              <a:buNone/>
            </a:pPr>
            <a:r>
              <a:rPr lang="en-US" b="1" dirty="0">
                <a:solidFill>
                  <a:schemeClr val="accent1"/>
                </a:solidFill>
              </a:rPr>
              <a:t>   public-key crypto will be broken by quantum by </a:t>
            </a:r>
          </a:p>
          <a:p>
            <a:pPr marL="457200" lvl="1" indent="0">
              <a:buNone/>
            </a:pPr>
            <a:r>
              <a:rPr lang="en-US" b="1" dirty="0">
                <a:solidFill>
                  <a:schemeClr val="accent1"/>
                </a:solidFill>
              </a:rPr>
              <a:t>   2026, and a 1 in 2 chance of the same by 2031.”</a:t>
            </a:r>
          </a:p>
          <a:p>
            <a:pPr marL="0" indent="0">
              <a:buNone/>
            </a:pPr>
            <a:r>
              <a:rPr lang="en-US" dirty="0"/>
              <a:t>	 – Dr. Michele Mosca, </a:t>
            </a:r>
            <a:r>
              <a:rPr lang="en-US" sz="2000" dirty="0"/>
              <a:t>(April 2015)</a:t>
            </a:r>
          </a:p>
          <a:p>
            <a:pPr lvl="1"/>
            <a:endParaRPr lang="en-US" dirty="0"/>
          </a:p>
          <a:p>
            <a:r>
              <a:rPr lang="en-US" dirty="0"/>
              <a:t>Our experience tells us that we need (at least) several years to develop and deploy PQC standards</a:t>
            </a:r>
          </a:p>
          <a:p>
            <a:endParaRPr lang="en-US" dirty="0"/>
          </a:p>
        </p:txBody>
      </p:sp>
    </p:spTree>
    <p:extLst>
      <p:ext uri="{BB962C8B-B14F-4D97-AF65-F5344CB8AC3E}">
        <p14:creationId xmlns:p14="http://schemas.microsoft.com/office/powerpoint/2010/main" val="139801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5CBE-6B0B-410E-AC26-B9C3D09AED4F}"/>
              </a:ext>
            </a:extLst>
          </p:cNvPr>
          <p:cNvSpPr>
            <a:spLocks noGrp="1"/>
          </p:cNvSpPr>
          <p:nvPr>
            <p:ph type="title"/>
          </p:nvPr>
        </p:nvSpPr>
        <p:spPr/>
        <p:txBody>
          <a:bodyPr/>
          <a:lstStyle/>
          <a:p>
            <a:r>
              <a:rPr lang="en-US" dirty="0"/>
              <a:t>The Decision to Move Forward</a:t>
            </a:r>
          </a:p>
        </p:txBody>
      </p:sp>
      <p:sp>
        <p:nvSpPr>
          <p:cNvPr id="3" name="Content Placeholder 2">
            <a:extLst>
              <a:ext uri="{FF2B5EF4-FFF2-40B4-BE49-F238E27FC236}">
                <a16:creationId xmlns:a16="http://schemas.microsoft.com/office/drawing/2014/main" id="{90685C86-CA80-4C71-B293-C4BD9A969942}"/>
              </a:ext>
            </a:extLst>
          </p:cNvPr>
          <p:cNvSpPr>
            <a:spLocks noGrp="1"/>
          </p:cNvSpPr>
          <p:nvPr>
            <p:ph idx="1"/>
          </p:nvPr>
        </p:nvSpPr>
        <p:spPr/>
        <p:txBody>
          <a:bodyPr>
            <a:normAutofit lnSpcReduction="10000"/>
          </a:bodyPr>
          <a:lstStyle/>
          <a:p>
            <a:r>
              <a:rPr lang="en-US" dirty="0"/>
              <a:t>Aug 2015 – NSA statement</a:t>
            </a:r>
          </a:p>
          <a:p>
            <a:pPr lvl="1"/>
            <a:r>
              <a:rPr lang="en-US" b="1" dirty="0">
                <a:solidFill>
                  <a:schemeClr val="accent1"/>
                </a:solidFill>
              </a:rPr>
              <a:t>... </a:t>
            </a:r>
            <a:r>
              <a:rPr lang="en-US" dirty="0"/>
              <a:t>“IAD will initiate a transition to </a:t>
            </a:r>
            <a:r>
              <a:rPr lang="en-US" i="1" dirty="0"/>
              <a:t>quantum resistant algorithms </a:t>
            </a:r>
            <a:r>
              <a:rPr lang="en-US" dirty="0"/>
              <a:t>in the </a:t>
            </a:r>
            <a:r>
              <a:rPr lang="en-US" b="1" dirty="0">
                <a:solidFill>
                  <a:srgbClr val="FF0000"/>
                </a:solidFill>
              </a:rPr>
              <a:t>not too distant future </a:t>
            </a:r>
            <a:r>
              <a:rPr lang="en-US" b="1" dirty="0">
                <a:solidFill>
                  <a:schemeClr val="accent1"/>
                </a:solidFill>
              </a:rPr>
              <a:t>...</a:t>
            </a:r>
            <a:r>
              <a:rPr lang="en-US" dirty="0">
                <a:solidFill>
                  <a:schemeClr val="accent1"/>
                </a:solidFill>
              </a:rPr>
              <a:t>”</a:t>
            </a:r>
          </a:p>
          <a:p>
            <a:r>
              <a:rPr lang="en-US" dirty="0"/>
              <a:t>Feb 2016 – NIST Report on PQC </a:t>
            </a:r>
            <a:r>
              <a:rPr lang="en-US" sz="2000" dirty="0"/>
              <a:t>(</a:t>
            </a:r>
            <a:r>
              <a:rPr lang="en-US" sz="2000" dirty="0">
                <a:hlinkClick r:id="rId3"/>
              </a:rPr>
              <a:t>NISTIR 8105</a:t>
            </a:r>
            <a:r>
              <a:rPr lang="en-US" sz="2000" dirty="0"/>
              <a:t>)</a:t>
            </a:r>
          </a:p>
          <a:p>
            <a:r>
              <a:rPr lang="en-US" dirty="0"/>
              <a:t>Feb 2016 – NIST announcement at </a:t>
            </a:r>
            <a:r>
              <a:rPr lang="en-US" dirty="0" err="1"/>
              <a:t>PQCrypto</a:t>
            </a:r>
            <a:endParaRPr lang="en-US" dirty="0"/>
          </a:p>
          <a:p>
            <a:endParaRPr lang="en-US" dirty="0"/>
          </a:p>
          <a:p>
            <a:r>
              <a:rPr lang="en-US" dirty="0"/>
              <a:t>We see our role as </a:t>
            </a:r>
            <a:r>
              <a:rPr lang="en-US" b="1" dirty="0">
                <a:solidFill>
                  <a:schemeClr val="accent6">
                    <a:lumMod val="75000"/>
                  </a:schemeClr>
                </a:solidFill>
              </a:rPr>
              <a:t>managing a process </a:t>
            </a:r>
            <a:r>
              <a:rPr lang="en-US" dirty="0"/>
              <a:t>of achieving community consensus in a </a:t>
            </a:r>
            <a:r>
              <a:rPr lang="en-US" b="1" dirty="0"/>
              <a:t>transparent</a:t>
            </a:r>
            <a:r>
              <a:rPr lang="en-US" dirty="0"/>
              <a:t> and </a:t>
            </a:r>
            <a:r>
              <a:rPr lang="en-US" b="1" dirty="0"/>
              <a:t>timely </a:t>
            </a:r>
            <a:r>
              <a:rPr lang="en-US" dirty="0"/>
              <a:t>manner</a:t>
            </a:r>
          </a:p>
          <a:p>
            <a:endParaRPr lang="en-US" dirty="0"/>
          </a:p>
          <a:p>
            <a:r>
              <a:rPr lang="en-US" dirty="0"/>
              <a:t>We do not expect to “pick a winner”</a:t>
            </a:r>
          </a:p>
          <a:p>
            <a:endParaRPr lang="en-US" dirty="0"/>
          </a:p>
          <a:p>
            <a:endParaRPr lang="en-US" dirty="0"/>
          </a:p>
        </p:txBody>
      </p:sp>
    </p:spTree>
    <p:extLst>
      <p:ext uri="{BB962C8B-B14F-4D97-AF65-F5344CB8AC3E}">
        <p14:creationId xmlns:p14="http://schemas.microsoft.com/office/powerpoint/2010/main" val="263715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4DBB-6BB5-447B-9DEB-FEDAF233E349}"/>
              </a:ext>
            </a:extLst>
          </p:cNvPr>
          <p:cNvSpPr>
            <a:spLocks noGrp="1"/>
          </p:cNvSpPr>
          <p:nvPr>
            <p:ph type="title"/>
          </p:nvPr>
        </p:nvSpPr>
        <p:spPr>
          <a:xfrm>
            <a:off x="489204" y="500062"/>
            <a:ext cx="10515600" cy="1325563"/>
          </a:xfrm>
        </p:spPr>
        <p:txBody>
          <a:bodyPr/>
          <a:lstStyle/>
          <a:p>
            <a:r>
              <a:rPr lang="en-US" dirty="0"/>
              <a:t>Timeline</a:t>
            </a:r>
          </a:p>
        </p:txBody>
      </p:sp>
      <p:sp>
        <p:nvSpPr>
          <p:cNvPr id="3" name="Content Placeholder 2">
            <a:extLst>
              <a:ext uri="{FF2B5EF4-FFF2-40B4-BE49-F238E27FC236}">
                <a16:creationId xmlns:a16="http://schemas.microsoft.com/office/drawing/2014/main" id="{92BFA860-E035-4C27-B3A3-4C2385BE3F1C}"/>
              </a:ext>
            </a:extLst>
          </p:cNvPr>
          <p:cNvSpPr>
            <a:spLocks noGrp="1"/>
          </p:cNvSpPr>
          <p:nvPr>
            <p:ph idx="1"/>
          </p:nvPr>
        </p:nvSpPr>
        <p:spPr>
          <a:xfrm>
            <a:off x="489204" y="1825625"/>
            <a:ext cx="11416284" cy="4351338"/>
          </a:xfrm>
        </p:spPr>
        <p:txBody>
          <a:bodyPr>
            <a:normAutofit fontScale="85000" lnSpcReduction="20000"/>
          </a:bodyPr>
          <a:lstStyle/>
          <a:p>
            <a:r>
              <a:rPr lang="en-US" dirty="0"/>
              <a:t>Aug 2016  	–  Draft submission requirements &amp; evaluation criteria  </a:t>
            </a:r>
          </a:p>
          <a:p>
            <a:r>
              <a:rPr lang="en-US" dirty="0"/>
              <a:t>Dec 2016 	–  Final requirements and criteria</a:t>
            </a:r>
          </a:p>
          <a:p>
            <a:r>
              <a:rPr lang="en-US" dirty="0"/>
              <a:t>Nov 2017  	–  Deadline for submissions</a:t>
            </a:r>
          </a:p>
          <a:p>
            <a:r>
              <a:rPr lang="en-US" dirty="0"/>
              <a:t>Apr 2018   	–  NIST PQC Workshop – submitters’ presentations</a:t>
            </a:r>
          </a:p>
          <a:p>
            <a:r>
              <a:rPr lang="en-US" dirty="0"/>
              <a:t>2018/2019 	–  2</a:t>
            </a:r>
            <a:r>
              <a:rPr lang="en-US" baseline="30000" dirty="0"/>
              <a:t>nd</a:t>
            </a:r>
            <a:r>
              <a:rPr lang="en-US" dirty="0"/>
              <a:t> Round begins (smaller number of submissions)</a:t>
            </a:r>
          </a:p>
          <a:p>
            <a:pPr marL="0" indent="0">
              <a:buNone/>
            </a:pPr>
            <a:r>
              <a:rPr lang="en-US" dirty="0"/>
              <a:t>                         -  </a:t>
            </a:r>
            <a:r>
              <a:rPr lang="en-US" sz="2200" dirty="0"/>
              <a:t>minor changes allowed</a:t>
            </a:r>
          </a:p>
          <a:p>
            <a:r>
              <a:rPr lang="en-US" dirty="0"/>
              <a:t>Aug 2019  	–  2</a:t>
            </a:r>
            <a:r>
              <a:rPr lang="en-US" baseline="30000" dirty="0"/>
              <a:t>nd</a:t>
            </a:r>
            <a:r>
              <a:rPr lang="en-US" dirty="0"/>
              <a:t> NIST PQC Workshop</a:t>
            </a:r>
          </a:p>
          <a:p>
            <a:r>
              <a:rPr lang="en-US" dirty="0"/>
              <a:t>2020/2021 	-  Select algorithms or start a 3</a:t>
            </a:r>
            <a:r>
              <a:rPr lang="en-US" baseline="30000" dirty="0"/>
              <a:t>rd</a:t>
            </a:r>
            <a:r>
              <a:rPr lang="en-US" dirty="0"/>
              <a:t> Round</a:t>
            </a:r>
          </a:p>
          <a:p>
            <a:r>
              <a:rPr lang="en-US" dirty="0"/>
              <a:t>2022-2024 	-  Draft standards available</a:t>
            </a:r>
          </a:p>
          <a:p>
            <a:endParaRPr lang="en-US" dirty="0"/>
          </a:p>
          <a:p>
            <a:r>
              <a:rPr lang="en-US" dirty="0"/>
              <a:t>NIST will release reports on progress and selection rationale </a:t>
            </a:r>
          </a:p>
          <a:p>
            <a:endParaRPr lang="en-US" dirty="0"/>
          </a:p>
        </p:txBody>
      </p:sp>
    </p:spTree>
    <p:extLst>
      <p:ext uri="{BB962C8B-B14F-4D97-AF65-F5344CB8AC3E}">
        <p14:creationId xmlns:p14="http://schemas.microsoft.com/office/powerpoint/2010/main" val="1672657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20759</TotalTime>
  <Words>2863</Words>
  <Application>Microsoft Macintosh PowerPoint</Application>
  <PresentationFormat>Widescreen</PresentationFormat>
  <Paragraphs>456</Paragraphs>
  <Slides>37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Batang</vt:lpstr>
      <vt:lpstr>Arial</vt:lpstr>
      <vt:lpstr>Calibri</vt:lpstr>
      <vt:lpstr>Calibri Light</vt:lpstr>
      <vt:lpstr>Century Gothic</vt:lpstr>
      <vt:lpstr>Office Theme</vt:lpstr>
      <vt:lpstr>Let’s Get Ready to Rumble- The NIST PQC “Competition”</vt:lpstr>
      <vt:lpstr>The Rise of Quantum Computing</vt:lpstr>
      <vt:lpstr>The Impact</vt:lpstr>
      <vt:lpstr>The Impact</vt:lpstr>
      <vt:lpstr>The Impact</vt:lpstr>
      <vt:lpstr>The NIST PQC Project</vt:lpstr>
      <vt:lpstr>PQC Standardization – when?</vt:lpstr>
      <vt:lpstr>The Decision to Move Forward</vt:lpstr>
      <vt:lpstr>Timeline</vt:lpstr>
      <vt:lpstr>Scope </vt:lpstr>
      <vt:lpstr>Differences with past Competitions</vt:lpstr>
      <vt:lpstr>Complexities</vt:lpstr>
      <vt:lpstr>The Selection Criteria</vt:lpstr>
      <vt:lpstr>Security Analysis</vt:lpstr>
      <vt:lpstr>Quantum Security</vt:lpstr>
      <vt:lpstr>Security Strength Categories</vt:lpstr>
      <vt:lpstr>Cost and Performance</vt:lpstr>
      <vt:lpstr>Complexities – Part 2</vt:lpstr>
      <vt:lpstr>Intellectual Property</vt:lpstr>
      <vt:lpstr>Submissions</vt:lpstr>
      <vt:lpstr>Numbers</vt:lpstr>
      <vt:lpstr>25 Countries, 16 States, 6 Continents</vt:lpstr>
      <vt:lpstr>Key Sizes &amp; Performance Graphs</vt:lpstr>
      <vt:lpstr>PowerPoint Presentation</vt:lpstr>
      <vt:lpstr>PowerPoint Presentation</vt:lpstr>
      <vt:lpstr>PowerPoint Presentation</vt:lpstr>
      <vt:lpstr>PowerPoint Presentation</vt:lpstr>
      <vt:lpstr>PowerPoint Presentation</vt:lpstr>
      <vt:lpstr>PowerPoint Presentation</vt:lpstr>
      <vt:lpstr>Discussion and Questions</vt:lpstr>
      <vt:lpstr>Official Comments</vt:lpstr>
      <vt:lpstr>Transition and Migration</vt:lpstr>
      <vt:lpstr>Standards Organizations</vt:lpstr>
      <vt:lpstr>What’s Next?</vt:lpstr>
      <vt:lpstr>What does NIST want from you?</vt:lpstr>
      <vt:lpstr>Questions we have…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Get Ready to Rumble- The NIST PQC “Competition”</dc:title>
  <dc:creator>Moody, Dustin (Fed)</dc:creator>
  <cp:lastModifiedBy>Scholl, Matthew (Fed)</cp:lastModifiedBy>
  <cp:revision>93</cp:revision>
  <dcterms:created xsi:type="dcterms:W3CDTF">2018-03-22T17:34:07Z</dcterms:created>
  <dcterms:modified xsi:type="dcterms:W3CDTF">2019-02-01T20:18:09Z</dcterms:modified>
</cp:coreProperties>
</file>